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69" r:id="rId3"/>
    <p:sldId id="297" r:id="rId4"/>
    <p:sldId id="258" r:id="rId5"/>
    <p:sldId id="259" r:id="rId6"/>
    <p:sldId id="260" r:id="rId7"/>
    <p:sldId id="261" r:id="rId8"/>
    <p:sldId id="262" r:id="rId9"/>
    <p:sldId id="263" r:id="rId10"/>
    <p:sldId id="264" r:id="rId11"/>
    <p:sldId id="282" r:id="rId12"/>
    <p:sldId id="298" r:id="rId13"/>
    <p:sldId id="283" r:id="rId14"/>
    <p:sldId id="284" r:id="rId15"/>
    <p:sldId id="285" r:id="rId16"/>
    <p:sldId id="286" r:id="rId17"/>
    <p:sldId id="271" r:id="rId18"/>
    <p:sldId id="288" r:id="rId19"/>
    <p:sldId id="299" r:id="rId20"/>
    <p:sldId id="276" r:id="rId21"/>
    <p:sldId id="289" r:id="rId22"/>
    <p:sldId id="278" r:id="rId23"/>
    <p:sldId id="279" r:id="rId24"/>
    <p:sldId id="280" r:id="rId25"/>
    <p:sldId id="300" r:id="rId26"/>
    <p:sldId id="301" r:id="rId27"/>
    <p:sldId id="302" r:id="rId28"/>
    <p:sldId id="281" r:id="rId29"/>
    <p:sldId id="303" r:id="rId30"/>
    <p:sldId id="304" r:id="rId31"/>
    <p:sldId id="293" r:id="rId32"/>
    <p:sldId id="275" r:id="rId33"/>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009"/>
    <p:restoredTop sz="79508" autoAdjust="0"/>
  </p:normalViewPr>
  <p:slideViewPr>
    <p:cSldViewPr snapToGrid="0">
      <p:cViewPr>
        <p:scale>
          <a:sx n="201" d="100"/>
          <a:sy n="201" d="100"/>
        </p:scale>
        <p:origin x="3160" y="360"/>
      </p:cViewPr>
      <p:guideLst/>
    </p:cSldViewPr>
  </p:slideViewPr>
  <p:notesTextViewPr>
    <p:cViewPr>
      <p:scale>
        <a:sx n="90" d="100"/>
        <a:sy n="9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13D983-0DC8-F344-B76B-85AFAA8CCF25}" type="datetimeFigureOut">
              <a:rPr lang="nl-BE" smtClean="0"/>
              <a:t>7/10/2024</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963EC3-4ADA-7C47-8B02-A2F85FE05E85}" type="slidenum">
              <a:rPr lang="nl-BE" smtClean="0"/>
              <a:t>‹#›</a:t>
            </a:fld>
            <a:endParaRPr lang="nl-BE"/>
          </a:p>
        </p:txBody>
      </p:sp>
    </p:spTree>
    <p:extLst>
      <p:ext uri="{BB962C8B-B14F-4D97-AF65-F5344CB8AC3E}">
        <p14:creationId xmlns:p14="http://schemas.microsoft.com/office/powerpoint/2010/main" val="3258829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40-45.nl/"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800" dirty="0">
                <a:solidFill>
                  <a:srgbClr val="000000"/>
                </a:solidFill>
                <a:effectLst/>
                <a:latin typeface="Aptos" panose="020B0004020202020204" pitchFamily="34" charset="0"/>
                <a:ea typeface="Times New Roman" panose="02020603050405020304" pitchFamily="18" charset="0"/>
                <a:cs typeface="Arial" panose="020B0604020202020204" pitchFamily="34" charset="0"/>
              </a:rPr>
              <a:t>Deze les gaat over de musical 40-45 waar we binnenkort (datum…) met de klas naartoe gaan. </a:t>
            </a:r>
            <a:endParaRPr lang="nl-BE" sz="1800" dirty="0">
              <a:effectLst/>
              <a:latin typeface="Calibri" panose="020F0502020204030204" pitchFamily="34" charset="0"/>
              <a:ea typeface="Times New Roman" panose="02020603050405020304" pitchFamily="18" charset="0"/>
            </a:endParaRPr>
          </a:p>
          <a:p>
            <a:r>
              <a:rPr lang="nl-NL" sz="1800" dirty="0">
                <a:solidFill>
                  <a:srgbClr val="000000"/>
                </a:solidFill>
                <a:effectLst/>
                <a:latin typeface="Aptos" panose="020B0004020202020204" pitchFamily="34" charset="0"/>
                <a:ea typeface="Times New Roman" panose="02020603050405020304" pitchFamily="18" charset="0"/>
                <a:cs typeface="Arial" panose="020B0604020202020204" pitchFamily="34" charset="0"/>
              </a:rPr>
              <a:t> </a:t>
            </a:r>
            <a:endParaRPr lang="nl-BE" sz="1800" dirty="0">
              <a:effectLst/>
              <a:latin typeface="Calibri" panose="020F0502020204030204" pitchFamily="34" charset="0"/>
              <a:ea typeface="Times New Roman" panose="02020603050405020304" pitchFamily="18" charset="0"/>
            </a:endParaRPr>
          </a:p>
          <a:p>
            <a:r>
              <a:rPr lang="nl-NL" sz="1800" dirty="0">
                <a:solidFill>
                  <a:srgbClr val="000000"/>
                </a:solidFill>
                <a:effectLst/>
                <a:latin typeface="Aptos" panose="020B0004020202020204" pitchFamily="34" charset="0"/>
                <a:ea typeface="Times New Roman" panose="02020603050405020304" pitchFamily="18" charset="0"/>
                <a:cs typeface="Arial" panose="020B0604020202020204" pitchFamily="34" charset="0"/>
              </a:rPr>
              <a:t>Waar deze musical precies over gaat? En waarom het geen gewone musical is? </a:t>
            </a:r>
            <a:endParaRPr lang="nl-BE" sz="1800" dirty="0">
              <a:effectLst/>
              <a:latin typeface="Calibri" panose="020F0502020204030204" pitchFamily="34" charset="0"/>
              <a:ea typeface="Times New Roman" panose="02020603050405020304" pitchFamily="18" charset="0"/>
            </a:endParaRPr>
          </a:p>
          <a:p>
            <a:r>
              <a:rPr lang="nl-NL" sz="1800" dirty="0">
                <a:solidFill>
                  <a:srgbClr val="000000"/>
                </a:solidFill>
                <a:effectLst/>
                <a:latin typeface="Aptos" panose="020B0004020202020204" pitchFamily="34" charset="0"/>
                <a:ea typeface="Times New Roman" panose="02020603050405020304" pitchFamily="18" charset="0"/>
                <a:cs typeface="Arial" panose="020B0604020202020204" pitchFamily="34" charset="0"/>
              </a:rPr>
              <a:t>Dat ontdek je tijdens deze les. </a:t>
            </a:r>
            <a:endParaRPr lang="nl-BE" sz="1800" dirty="0">
              <a:effectLst/>
              <a:latin typeface="Calibri" panose="020F0502020204030204" pitchFamily="34" charset="0"/>
              <a:ea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1</a:t>
            </a:fld>
            <a:endParaRPr lang="nl-BE"/>
          </a:p>
        </p:txBody>
      </p:sp>
    </p:spTree>
    <p:extLst>
      <p:ext uri="{BB962C8B-B14F-4D97-AF65-F5344CB8AC3E}">
        <p14:creationId xmlns:p14="http://schemas.microsoft.com/office/powerpoint/2010/main" val="5844177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Introduceer de karakters van de musical en leg uit dat de meeste rollen door verschillende acteurs worden gespeeld.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musical heeft twee verschillende casts, omdat er maar liefst 12 voorstellingen per week worden gespeeld.</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dieper liggende thema’s in de musical zijn:</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Vriendschap of broederschap</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Angst, haat</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Hoop</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Liefde voor het vaderland</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10</a:t>
            </a:fld>
            <a:endParaRPr lang="nl-BE"/>
          </a:p>
        </p:txBody>
      </p:sp>
    </p:spTree>
    <p:extLst>
      <p:ext uri="{BB962C8B-B14F-4D97-AF65-F5344CB8AC3E}">
        <p14:creationId xmlns:p14="http://schemas.microsoft.com/office/powerpoint/2010/main" val="780894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Het verhaal draait om de broers Dirk en Louis. Ze staan voor een groot dilemma.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Wat is een dilemma precies?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Herhaal de zinnen op het scherm en licht toe.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Kennen de leerlingen zelf voorbeelden van een dilemma?</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11</a:t>
            </a:fld>
            <a:endParaRPr lang="nl-BE"/>
          </a:p>
        </p:txBody>
      </p:sp>
    </p:spTree>
    <p:extLst>
      <p:ext uri="{BB962C8B-B14F-4D97-AF65-F5344CB8AC3E}">
        <p14:creationId xmlns:p14="http://schemas.microsoft.com/office/powerpoint/2010/main" val="4244422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85E97C-D16E-43D4-2CFB-D41B6AC8216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DD3742C-FD5F-87CF-3C51-2CC0B7191FF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4127197-8A74-8DEA-DED5-CCD451A23D3A}"/>
              </a:ext>
            </a:extLst>
          </p:cNvPr>
          <p:cNvSpPr>
            <a:spLocks noGrp="1"/>
          </p:cNvSpPr>
          <p:nvPr>
            <p:ph type="body" idx="1"/>
          </p:nvPr>
        </p:nvSpPr>
        <p:spPr/>
        <p:txBody>
          <a:bodyPr/>
          <a:lstStyle/>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Het verhaal draait om de broers Dirk en Louis. Ze staan voor een groot dilemma.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Wat is een dilemma precies?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Herhaal de zinnen op het scherm en licht toe.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Kennen de leerlingen zelf voorbeelden van een dilemma?</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a:extLst>
              <a:ext uri="{FF2B5EF4-FFF2-40B4-BE49-F238E27FC236}">
                <a16:creationId xmlns:a16="http://schemas.microsoft.com/office/drawing/2014/main" id="{900299BC-A049-E3C6-20F3-DEC72F78DFB1}"/>
              </a:ext>
            </a:extLst>
          </p:cNvPr>
          <p:cNvSpPr>
            <a:spLocks noGrp="1"/>
          </p:cNvSpPr>
          <p:nvPr>
            <p:ph type="sldNum" sz="quarter" idx="5"/>
          </p:nvPr>
        </p:nvSpPr>
        <p:spPr/>
        <p:txBody>
          <a:bodyPr/>
          <a:lstStyle/>
          <a:p>
            <a:fld id="{6A963EC3-4ADA-7C47-8B02-A2F85FE05E85}" type="slidenum">
              <a:rPr lang="nl-BE" smtClean="0"/>
              <a:t>12</a:t>
            </a:fld>
            <a:endParaRPr lang="nl-BE"/>
          </a:p>
        </p:txBody>
      </p:sp>
    </p:spTree>
    <p:extLst>
      <p:ext uri="{BB962C8B-B14F-4D97-AF65-F5344CB8AC3E}">
        <p14:creationId xmlns:p14="http://schemas.microsoft.com/office/powerpoint/2010/main" val="2947482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200" u="none" kern="100" dirty="0">
                <a:solidFill>
                  <a:srgbClr val="0563C1"/>
                </a:solidFill>
                <a:effectLst/>
                <a:latin typeface="Aptos" panose="020B0004020202020204" pitchFamily="34" charset="0"/>
                <a:ea typeface="Calibri" panose="020F0502020204030204" pitchFamily="34" charset="0"/>
                <a:cs typeface="Arial" panose="020B0604020202020204" pitchFamily="34" charset="0"/>
              </a:rPr>
              <a:t>In oorlogstijd of in een land waarin mensen worden onderdrukt, is het moeilijk om in opstand te komen. Actie ondernemen tegen onrecht en vervolging kan gevangenisstraf of zelfs de doodstraf tot gevolg hebben. Dat maakt dat je soms voor moeilijke keuzes komt te staan. Soms doe je dan zelfs dingen die je eigenlijk helemaal niet wilt doen, omdat je jezelf of je familie wilt beschermen. </a:t>
            </a:r>
            <a:endParaRPr lang="nl-BE" sz="1200" u="none"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u="none" strike="noStrike" kern="100" dirty="0">
                <a:solidFill>
                  <a:srgbClr val="0563C1"/>
                </a:solidFill>
                <a:effectLst/>
                <a:latin typeface="Aptos" panose="020B0004020202020204" pitchFamily="34" charset="0"/>
                <a:ea typeface="Calibri" panose="020F0502020204030204" pitchFamily="34" charset="0"/>
                <a:cs typeface="Arial" panose="020B0604020202020204" pitchFamily="34" charset="0"/>
              </a:rPr>
              <a:t> </a:t>
            </a:r>
            <a:endParaRPr lang="nl-BE" sz="1200" u="none"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u="none" kern="100" dirty="0">
                <a:solidFill>
                  <a:srgbClr val="0563C1"/>
                </a:solidFill>
                <a:effectLst/>
                <a:latin typeface="Aptos" panose="020B0004020202020204" pitchFamily="34" charset="0"/>
                <a:ea typeface="Calibri" panose="020F0502020204030204" pitchFamily="34" charset="0"/>
                <a:cs typeface="Arial" panose="020B0604020202020204" pitchFamily="34" charset="0"/>
              </a:rPr>
              <a:t>In oorlogstijd worden de extremen groter, maar ook in de dagelijkse realiteit moet je soms keuzes maken die nadelig voor je kunnen uitpakken. Doe je dat dan? Kom je op voor je vrienden, of durf je een andere mening te hebben dan anderen?</a:t>
            </a:r>
            <a:endParaRPr lang="nl-BE" sz="1200" u="none"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13</a:t>
            </a:fld>
            <a:endParaRPr lang="nl-BE"/>
          </a:p>
        </p:txBody>
      </p:sp>
    </p:spTree>
    <p:extLst>
      <p:ext uri="{BB962C8B-B14F-4D97-AF65-F5344CB8AC3E}">
        <p14:creationId xmlns:p14="http://schemas.microsoft.com/office/powerpoint/2010/main" val="7882195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Met deze stellingen kun je een inhoudelijk gesprek op gang brengen in de klas. De leerlingen kunnen stemmen door te gaan staan als ze het ergens mee eens zijn, en te blijven zitten als ze het ergens niet mee eens zijn.</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U kunt hiervoor ook groene, rode of ‘neutrale’ witte kaartjes gebruiken, als leerlingen het spannend vinden om hun mening te geven.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Wat zou jij doen? Zeg je er iets van of niet?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14</a:t>
            </a:fld>
            <a:endParaRPr lang="nl-BE"/>
          </a:p>
        </p:txBody>
      </p:sp>
    </p:spTree>
    <p:extLst>
      <p:ext uri="{BB962C8B-B14F-4D97-AF65-F5344CB8AC3E}">
        <p14:creationId xmlns:p14="http://schemas.microsoft.com/office/powerpoint/2010/main" val="1903352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200" b="1" kern="100" dirty="0">
                <a:effectLst/>
                <a:latin typeface="Aptos" panose="020B0004020202020204" pitchFamily="34" charset="0"/>
                <a:ea typeface="Calibri" panose="020F0502020204030204" pitchFamily="34" charset="0"/>
                <a:cs typeface="Arial" panose="020B0604020202020204" pitchFamily="34" charset="0"/>
              </a:rPr>
              <a:t>Gesprek met de klas</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Soms moet je keuzes maken die nadelig voor je kunnen uitpakken.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Doe je dat dan?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Wie van de leerlingen spreekt de mogelijke dief aan? Ga staan als je dat WEL zou doen.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U kunt hiervoor ook groene, rode of ‘neutrale’ witte kaartjes gebruiken, als leerlingen het spannend vinden om hun mening te geven.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sym typeface="Wingdings" pitchFamily="2" charset="2"/>
              </a:rPr>
              <a:t></a:t>
            </a:r>
            <a:r>
              <a:rPr lang="nl-NL" sz="1200" kern="100" dirty="0">
                <a:effectLst/>
                <a:latin typeface="Aptos" panose="020B0004020202020204" pitchFamily="34" charset="0"/>
                <a:ea typeface="Calibri" panose="020F0502020204030204" pitchFamily="34" charset="0"/>
                <a:cs typeface="Arial" panose="020B0604020202020204" pitchFamily="34" charset="0"/>
              </a:rPr>
              <a:t> Kun je je voorstellen dat mensen ook vaak wegkijken bij dat soort situaties? Waarom doen ze dat?</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sym typeface="Wingdings" pitchFamily="2" charset="2"/>
              </a:rPr>
              <a:t></a:t>
            </a:r>
            <a:r>
              <a:rPr lang="nl-NL" sz="1200" kern="100" dirty="0">
                <a:effectLst/>
                <a:latin typeface="Aptos" panose="020B0004020202020204" pitchFamily="34" charset="0"/>
                <a:ea typeface="Calibri" panose="020F0502020204030204" pitchFamily="34" charset="0"/>
                <a:cs typeface="Arial" panose="020B0604020202020204" pitchFamily="34" charset="0"/>
              </a:rPr>
              <a:t> Wat maakt dat het moeilijk is om te reageren in zo’n situatie?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15</a:t>
            </a:fld>
            <a:endParaRPr lang="nl-BE"/>
          </a:p>
        </p:txBody>
      </p:sp>
    </p:spTree>
    <p:extLst>
      <p:ext uri="{BB962C8B-B14F-4D97-AF65-F5344CB8AC3E}">
        <p14:creationId xmlns:p14="http://schemas.microsoft.com/office/powerpoint/2010/main" val="2050474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‘Als ik zie dat iemand wordt gepest, dan zeg ik daar wat van.’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Ga staan als je er WEL iets van zou zeggen.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Waarschijnlijk geven de meeste leerlingen aan dat ze er wel iets van zouden zeggen, terwijl dat in de praktijk soms heel anders gaat.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Wat maakt dat het moeilijk is om voor iemand op te komen?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Bijvoorbeeld: bang zijn om zelf gepest te worden, buiten de groep te vallen, het niet belangrijk vinden.</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Het is dus dapper als je op durft te staan voor iemand anders.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16</a:t>
            </a:fld>
            <a:endParaRPr lang="nl-BE"/>
          </a:p>
        </p:txBody>
      </p:sp>
    </p:spTree>
    <p:extLst>
      <p:ext uri="{BB962C8B-B14F-4D97-AF65-F5344CB8AC3E}">
        <p14:creationId xmlns:p14="http://schemas.microsoft.com/office/powerpoint/2010/main" val="5455705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342900" lvl="0" indent="-342900" algn="just" fontAlgn="base">
              <a:buFont typeface="Symbol" pitchFamily="2" charset="2"/>
              <a:buChar char=""/>
            </a:pPr>
            <a:r>
              <a:rPr lang="nl-NL" sz="1800" dirty="0">
                <a:solidFill>
                  <a:srgbClr val="27292B"/>
                </a:solidFill>
                <a:effectLst/>
                <a:latin typeface="Aptos" panose="020B0004020202020204" pitchFamily="34" charset="0"/>
                <a:ea typeface="Times New Roman" panose="02020603050405020304" pitchFamily="18" charset="0"/>
              </a:rPr>
              <a:t>Dirk en Louis houden van elkaar en toch staan ze lijnrecht tegenover elkaar. </a:t>
            </a:r>
            <a:endParaRPr lang="nl-BE" sz="1800" dirty="0">
              <a:effectLst/>
              <a:latin typeface="Times New Roman" panose="02020603050405020304" pitchFamily="18" charset="0"/>
              <a:ea typeface="Times New Roman" panose="02020603050405020304" pitchFamily="18" charset="0"/>
            </a:endParaRPr>
          </a:p>
          <a:p>
            <a:pPr marL="342900" lvl="0" indent="-342900" algn="just" fontAlgn="base">
              <a:buFont typeface="Symbol" pitchFamily="2" charset="2"/>
              <a:buChar char=""/>
            </a:pPr>
            <a:r>
              <a:rPr lang="nl-NL" sz="1800" dirty="0">
                <a:solidFill>
                  <a:srgbClr val="27292B"/>
                </a:solidFill>
                <a:effectLst/>
                <a:latin typeface="Aptos" panose="020B0004020202020204" pitchFamily="34" charset="0"/>
                <a:ea typeface="Times New Roman" panose="02020603050405020304" pitchFamily="18" charset="0"/>
              </a:rPr>
              <a:t>Zou jij je durven aansluiten bij een verzetsbeweging?</a:t>
            </a:r>
            <a:endParaRPr lang="nl-BE" sz="1800" dirty="0">
              <a:effectLst/>
              <a:latin typeface="Times New Roman" panose="02020603050405020304" pitchFamily="18" charset="0"/>
              <a:ea typeface="Times New Roman" panose="02020603050405020304" pitchFamily="18" charset="0"/>
            </a:endParaRPr>
          </a:p>
          <a:p>
            <a:pPr marL="342900" lvl="0" indent="-342900" algn="just" fontAlgn="base">
              <a:buFont typeface="Symbol" pitchFamily="2" charset="2"/>
              <a:buChar char=""/>
            </a:pPr>
            <a:r>
              <a:rPr lang="nl-NL" sz="1800" dirty="0">
                <a:solidFill>
                  <a:srgbClr val="27292B"/>
                </a:solidFill>
                <a:effectLst/>
                <a:latin typeface="Aptos" panose="020B0004020202020204" pitchFamily="34" charset="0"/>
                <a:ea typeface="Times New Roman" panose="02020603050405020304" pitchFamily="18" charset="0"/>
              </a:rPr>
              <a:t>Zelfs als dat zou betekenen dat je je eigen familie zou moeten aangeven of erger? </a:t>
            </a:r>
            <a:endParaRPr lang="nl-BE" sz="1800" dirty="0">
              <a:effectLst/>
              <a:latin typeface="Times New Roman" panose="02020603050405020304" pitchFamily="18" charset="0"/>
              <a:ea typeface="Times New Roman" panose="02020603050405020304" pitchFamily="18" charset="0"/>
            </a:endParaRPr>
          </a:p>
          <a:p>
            <a:pPr algn="just" fontAlgn="base"/>
            <a:r>
              <a:rPr lang="nl-NL" sz="1800" dirty="0">
                <a:solidFill>
                  <a:srgbClr val="27292B"/>
                </a:solidFill>
                <a:effectLst/>
                <a:latin typeface="Aptos" panose="020B0004020202020204" pitchFamily="34" charset="0"/>
                <a:ea typeface="Times New Roman" panose="02020603050405020304" pitchFamily="18" charset="0"/>
              </a:rPr>
              <a:t> </a:t>
            </a:r>
            <a:endParaRPr lang="nl-BE" sz="1800" dirty="0">
              <a:effectLst/>
              <a:latin typeface="Times New Roman" panose="02020603050405020304" pitchFamily="18" charset="0"/>
              <a:ea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Geef aan dat hier niet zomaar een antwoord op te geven is.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situatie in de musical van Dirk en Louis is een ‘veilige’ optie om onderwerpen als polarisatie en tegenstellingen te bespreken.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Het maakt duidelijk dat je inleven in een ander helpt om keuzes te begrijpen – meestal heeft een verhaal twee kanten, waarbij elke partij het beste denkt te doen.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00" dirty="0">
                <a:effectLst/>
                <a:latin typeface="Aptos" panose="020B0004020202020204" pitchFamily="34" charset="0"/>
                <a:ea typeface="Calibri" panose="020F0502020204030204" pitchFamily="34" charset="0"/>
                <a:cs typeface="Arial" panose="020B0604020202020204" pitchFamily="34" charset="0"/>
              </a:rPr>
              <a:t>Hoe ga je om met verschillende standpunten? Wat zou de klas doen als ze Dirk of Louis waren? Of wat zouden ze adviseren aan hun ouders?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17</a:t>
            </a:fld>
            <a:endParaRPr lang="nl-BE"/>
          </a:p>
        </p:txBody>
      </p:sp>
    </p:spTree>
    <p:extLst>
      <p:ext uri="{BB962C8B-B14F-4D97-AF65-F5344CB8AC3E}">
        <p14:creationId xmlns:p14="http://schemas.microsoft.com/office/powerpoint/2010/main" val="3290148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De mensen van de musical zijn al jaren bezig met de voorbereiding van de musical. Sommigen zie je tijdens de voorstelling (zoals de acteurs), maar er zijn ook tientallen andere mensen die hard werken om er een geweldige show van te maken.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Wie denk je dat er nog meer meewerkt aan zo’n productie?</a:t>
            </a: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Welke beroepen komen er allemaal voorbij?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Wat zou jij zelf leuk vinden om te doen tijdens de voorbereiding van zo’n grote musical?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Verhaal schrijvers voor het script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Componisten voor de muziek</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Muzikanten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Acteurs en figuranten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Ontwerpers van kostuums, decor, licht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Mensen van de techniek (licht, geluid, bewegende tribunes)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Mensen van de catering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Financiën (van het betalen van de ruimte en de decors tot aan de kaartverkoop)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Wat nog meer???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18</a:t>
            </a:fld>
            <a:endParaRPr lang="nl-BE"/>
          </a:p>
        </p:txBody>
      </p:sp>
    </p:spTree>
    <p:extLst>
      <p:ext uri="{BB962C8B-B14F-4D97-AF65-F5344CB8AC3E}">
        <p14:creationId xmlns:p14="http://schemas.microsoft.com/office/powerpoint/2010/main" val="26769605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8E366-5FB5-6FF8-6F99-E326A334A2A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2839939-FC0B-2DA4-6077-8C0F1A7A2AFF}"/>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B69A938-F87C-B258-876C-608F2CF4BA30}"/>
              </a:ext>
            </a:extLst>
          </p:cNvPr>
          <p:cNvSpPr>
            <a:spLocks noGrp="1"/>
          </p:cNvSpPr>
          <p:nvPr>
            <p:ph type="body" idx="1"/>
          </p:nvPr>
        </p:nvSpPr>
        <p:spPr/>
        <p:txBody>
          <a:bodyPr/>
          <a:lstStyle/>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De mensen van de musical zijn al jaren bezig met de voorbereiding van de musical. Sommigen zie je tijdens de voorstelling (zoals de acteurs), maar er zijn ook tientallen andere mensen die hard werken om er een geweldige show van te maken.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Wie denk je dat er nog meer meewerkt aan zo’n productie?</a:t>
            </a: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Welke beroepen komen er allemaal voorbij?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Wat zou jij zelf leuk vinden om te doen tijdens de voorbereiding van zo’n grote musical?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Verhaal schrijvers voor het script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Componisten voor de muziek</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Muzikanten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Acteurs en figuranten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Ontwerpers van kostuums, decor, licht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Mensen van de techniek (licht, geluid, bewegende tribunes)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Mensen van de catering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Financiën (van het betalen van de ruimte en de decors tot aan de kaartverkoop)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itchFamily="2" charset="2"/>
              <a:buChar char=""/>
            </a:pPr>
            <a:r>
              <a:rPr lang="nl-NL" sz="1200" kern="100" dirty="0">
                <a:effectLst/>
                <a:latin typeface="Aptos" panose="020B0004020202020204" pitchFamily="34" charset="0"/>
                <a:ea typeface="Calibri" panose="020F0502020204030204" pitchFamily="34" charset="0"/>
                <a:cs typeface="Arial" panose="020B0604020202020204" pitchFamily="34" charset="0"/>
              </a:rPr>
              <a:t>Wat nog meer???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a:extLst>
              <a:ext uri="{FF2B5EF4-FFF2-40B4-BE49-F238E27FC236}">
                <a16:creationId xmlns:a16="http://schemas.microsoft.com/office/drawing/2014/main" id="{B6FDB962-CB02-7E4B-38A5-E72187A2A9EB}"/>
              </a:ext>
            </a:extLst>
          </p:cNvPr>
          <p:cNvSpPr>
            <a:spLocks noGrp="1"/>
          </p:cNvSpPr>
          <p:nvPr>
            <p:ph type="sldNum" sz="quarter" idx="5"/>
          </p:nvPr>
        </p:nvSpPr>
        <p:spPr/>
        <p:txBody>
          <a:bodyPr/>
          <a:lstStyle/>
          <a:p>
            <a:fld id="{6A963EC3-4ADA-7C47-8B02-A2F85FE05E85}" type="slidenum">
              <a:rPr lang="nl-BE" smtClean="0"/>
              <a:t>19</a:t>
            </a:fld>
            <a:endParaRPr lang="nl-BE"/>
          </a:p>
        </p:txBody>
      </p:sp>
    </p:spTree>
    <p:extLst>
      <p:ext uri="{BB962C8B-B14F-4D97-AF65-F5344CB8AC3E}">
        <p14:creationId xmlns:p14="http://schemas.microsoft.com/office/powerpoint/2010/main" val="1535982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800" dirty="0">
                <a:solidFill>
                  <a:srgbClr val="000000"/>
                </a:solidFill>
                <a:effectLst/>
                <a:latin typeface="Aptos" panose="020B0004020202020204" pitchFamily="34" charset="0"/>
                <a:ea typeface="Calibri" panose="020F0502020204030204" pitchFamily="34" charset="0"/>
                <a:cs typeface="Arial" panose="020B0604020202020204" pitchFamily="34" charset="0"/>
              </a:rPr>
              <a:t>De musical gaat over twee gewone broers die hartsvrienden zijn.  </a:t>
            </a:r>
            <a:endParaRPr lang="nl-BE" sz="1800" dirty="0">
              <a:solidFill>
                <a:srgbClr val="000000"/>
              </a:solidFill>
              <a:effectLst/>
              <a:latin typeface="Open Sans" panose="020B0606030504020204" pitchFamily="34" charset="0"/>
              <a:ea typeface="Calibri" panose="020F0502020204030204" pitchFamily="34" charset="0"/>
            </a:endParaRPr>
          </a:p>
          <a:p>
            <a:r>
              <a:rPr lang="nl-NL" sz="1800" dirty="0">
                <a:solidFill>
                  <a:srgbClr val="000000"/>
                </a:solidFill>
                <a:effectLst/>
                <a:latin typeface="Aptos" panose="020B0004020202020204" pitchFamily="34" charset="0"/>
                <a:ea typeface="Calibri" panose="020F0502020204030204" pitchFamily="34" charset="0"/>
                <a:cs typeface="Arial" panose="020B0604020202020204" pitchFamily="34" charset="0"/>
              </a:rPr>
              <a:t>Maar de tijd waarin ze leven is niét gewoon. </a:t>
            </a:r>
            <a:endParaRPr lang="nl-BE" sz="1800" dirty="0">
              <a:solidFill>
                <a:srgbClr val="000000"/>
              </a:solidFill>
              <a:effectLst/>
              <a:latin typeface="Open Sans" panose="020B0606030504020204" pitchFamily="34" charset="0"/>
              <a:ea typeface="Calibri" panose="020F0502020204030204" pitchFamily="34" charset="0"/>
            </a:endParaRPr>
          </a:p>
          <a:p>
            <a:r>
              <a:rPr lang="nl-NL" sz="1800" dirty="0">
                <a:solidFill>
                  <a:srgbClr val="000000"/>
                </a:solidFill>
                <a:effectLst/>
                <a:latin typeface="Aptos" panose="020B0004020202020204" pitchFamily="34" charset="0"/>
                <a:ea typeface="Calibri" panose="020F0502020204030204" pitchFamily="34" charset="0"/>
                <a:cs typeface="Arial" panose="020B0604020202020204" pitchFamily="34" charset="0"/>
              </a:rPr>
              <a:t>In 1940 breekt er namelijk oorlog uit in Nederland. </a:t>
            </a:r>
            <a:endParaRPr lang="nl-BE" sz="1800" dirty="0">
              <a:solidFill>
                <a:srgbClr val="000000"/>
              </a:solidFill>
              <a:effectLst/>
              <a:latin typeface="Open Sans" panose="020B0606030504020204" pitchFamily="34" charset="0"/>
              <a:ea typeface="Calibri" panose="020F0502020204030204" pitchFamily="34" charset="0"/>
            </a:endParaRPr>
          </a:p>
          <a:p>
            <a:r>
              <a:rPr lang="nl-NL" sz="1800" dirty="0">
                <a:solidFill>
                  <a:srgbClr val="000000"/>
                </a:solidFill>
                <a:effectLst/>
                <a:latin typeface="Aptos" panose="020B0004020202020204" pitchFamily="34" charset="0"/>
                <a:ea typeface="Calibri" panose="020F0502020204030204" pitchFamily="34" charset="0"/>
                <a:cs typeface="Arial" panose="020B0604020202020204" pitchFamily="34" charset="0"/>
              </a:rPr>
              <a:t>Die oorlog zorgt voor angst, onzekerheid en verdriet. En voor moeilijke keuzes. </a:t>
            </a:r>
            <a:endParaRPr lang="nl-BE" sz="1800" dirty="0">
              <a:solidFill>
                <a:srgbClr val="000000"/>
              </a:solidFill>
              <a:effectLst/>
              <a:latin typeface="Open Sans" panose="020B0606030504020204" pitchFamily="34" charset="0"/>
              <a:ea typeface="Calibri" panose="020F0502020204030204" pitchFamily="34" charset="0"/>
            </a:endParaRPr>
          </a:p>
          <a:p>
            <a:r>
              <a:rPr lang="nl-NL" sz="18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800" dirty="0">
              <a:solidFill>
                <a:srgbClr val="000000"/>
              </a:solidFill>
              <a:effectLst/>
              <a:latin typeface="Open Sans" panose="020B0606030504020204" pitchFamily="34" charset="0"/>
              <a:ea typeface="Calibri" panose="020F0502020204030204" pitchFamily="34" charset="0"/>
            </a:endParaRPr>
          </a:p>
          <a:p>
            <a:r>
              <a:rPr lang="nl-NL" sz="1800" dirty="0">
                <a:solidFill>
                  <a:srgbClr val="000000"/>
                </a:solidFill>
                <a:effectLst/>
                <a:latin typeface="Aptos" panose="020B0004020202020204" pitchFamily="34" charset="0"/>
                <a:ea typeface="Calibri" panose="020F0502020204030204" pitchFamily="34" charset="0"/>
                <a:cs typeface="Arial" panose="020B0604020202020204" pitchFamily="34" charset="0"/>
              </a:rPr>
              <a:t>De broers komen tegenover elkaar te staan in de strijd. </a:t>
            </a:r>
            <a:endParaRPr lang="nl-BE" sz="1800" dirty="0">
              <a:solidFill>
                <a:srgbClr val="000000"/>
              </a:solidFill>
              <a:effectLst/>
              <a:latin typeface="Open Sans" panose="020B0606030504020204" pitchFamily="34" charset="0"/>
              <a:ea typeface="Calibri" panose="020F0502020204030204" pitchFamily="34" charset="0"/>
            </a:endParaRPr>
          </a:p>
          <a:p>
            <a:r>
              <a:rPr lang="nl-NL" sz="18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800" dirty="0">
              <a:solidFill>
                <a:srgbClr val="000000"/>
              </a:solidFill>
              <a:effectLst/>
              <a:latin typeface="Open Sans" panose="020B0606030504020204" pitchFamily="34" charset="0"/>
              <a:ea typeface="Calibri" panose="020F0502020204030204" pitchFamily="34" charset="0"/>
            </a:endParaRPr>
          </a:p>
          <a:p>
            <a:r>
              <a:rPr lang="nl-NL" sz="1800" dirty="0">
                <a:solidFill>
                  <a:srgbClr val="000000"/>
                </a:solidFill>
                <a:effectLst/>
                <a:latin typeface="Aptos" panose="020B0004020202020204" pitchFamily="34" charset="0"/>
                <a:ea typeface="Calibri" panose="020F0502020204030204" pitchFamily="34" charset="0"/>
                <a:cs typeface="Arial" panose="020B0604020202020204" pitchFamily="34" charset="0"/>
                <a:sym typeface="Wingdings" pitchFamily="2" charset="2"/>
              </a:rPr>
              <a:t></a:t>
            </a:r>
            <a:r>
              <a:rPr lang="nl-NL" sz="1800" dirty="0">
                <a:solidFill>
                  <a:srgbClr val="000000"/>
                </a:solidFill>
                <a:effectLst/>
                <a:latin typeface="Aptos" panose="020B0004020202020204" pitchFamily="34" charset="0"/>
                <a:ea typeface="Calibri" panose="020F0502020204030204" pitchFamily="34" charset="0"/>
                <a:cs typeface="Arial" panose="020B0604020202020204" pitchFamily="34" charset="0"/>
              </a:rPr>
              <a:t> Laat aansluitend de trailer van de musical zien.</a:t>
            </a:r>
            <a:endParaRPr lang="nl-BE" sz="1800" dirty="0">
              <a:solidFill>
                <a:srgbClr val="000000"/>
              </a:solidFill>
              <a:effectLst/>
              <a:latin typeface="Open Sans" panose="020B0606030504020204" pitchFamily="34" charset="0"/>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2</a:t>
            </a:fld>
            <a:endParaRPr lang="nl-BE"/>
          </a:p>
        </p:txBody>
      </p:sp>
    </p:spTree>
    <p:extLst>
      <p:ext uri="{BB962C8B-B14F-4D97-AF65-F5344CB8AC3E}">
        <p14:creationId xmlns:p14="http://schemas.microsoft.com/office/powerpoint/2010/main" val="18337686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Wat vinden de leerlingen ervan?</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Hebben ze zoiets al eerder gezien?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21</a:t>
            </a:fld>
            <a:endParaRPr lang="nl-BE"/>
          </a:p>
        </p:txBody>
      </p:sp>
    </p:spTree>
    <p:extLst>
      <p:ext uri="{BB962C8B-B14F-4D97-AF65-F5344CB8AC3E}">
        <p14:creationId xmlns:p14="http://schemas.microsoft.com/office/powerpoint/2010/main" val="23590948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15000"/>
              </a:lnSpc>
              <a:spcAft>
                <a:spcPts val="800"/>
              </a:spcAft>
            </a:pPr>
            <a:r>
              <a:rPr lang="nl-NL" sz="1800" b="1" kern="100" dirty="0">
                <a:solidFill>
                  <a:srgbClr val="004B96"/>
                </a:solidFill>
                <a:effectLst/>
                <a:latin typeface="Aptos" panose="020B0004020202020204" pitchFamily="34" charset="0"/>
                <a:ea typeface="Calibri" panose="020F0502020204030204" pitchFamily="34" charset="0"/>
                <a:cs typeface="Arial" panose="020B0604020202020204" pitchFamily="34" charset="0"/>
              </a:rPr>
              <a:t>Gedragsregels voor tijdens theaterbezoek: </a:t>
            </a:r>
            <a:endParaRPr lang="nl-BE"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nl-NL" sz="1800" dirty="0">
                <a:solidFill>
                  <a:srgbClr val="000000"/>
                </a:solidFill>
                <a:effectLst/>
                <a:latin typeface="Aptos" panose="020B0004020202020204" pitchFamily="34" charset="0"/>
                <a:ea typeface="Aptos" panose="020B0004020202020204" pitchFamily="34" charset="0"/>
                <a:cs typeface="Arial" panose="020B0604020202020204" pitchFamily="34" charset="0"/>
              </a:rPr>
              <a:t> </a:t>
            </a:r>
            <a:endParaRPr lang="nl-BE" sz="1800" dirty="0">
              <a:solidFill>
                <a:srgbClr val="000000"/>
              </a:solidFill>
              <a:effectLst/>
              <a:latin typeface="Open Sans" panose="020B0606030504020204" pitchFamily="34" charset="0"/>
              <a:ea typeface="Aptos" panose="020B0004020202020204" pitchFamily="34" charset="0"/>
            </a:endParaRPr>
          </a:p>
          <a:p>
            <a:r>
              <a:rPr lang="nl-NL" sz="1800" b="1" dirty="0">
                <a:solidFill>
                  <a:srgbClr val="000000"/>
                </a:solidFill>
                <a:effectLst/>
                <a:latin typeface="Aptos" panose="020B0004020202020204" pitchFamily="34" charset="0"/>
                <a:ea typeface="Aptos" panose="020B0004020202020204" pitchFamily="34" charset="0"/>
                <a:cs typeface="Arial" panose="020B0604020202020204" pitchFamily="34" charset="0"/>
              </a:rPr>
              <a:t>Tijdens de Voorstelling</a:t>
            </a:r>
            <a:endParaRPr lang="nl-BE" sz="1800" dirty="0">
              <a:solidFill>
                <a:srgbClr val="000000"/>
              </a:solidFill>
              <a:effectLst/>
              <a:latin typeface="Open Sans" panose="020B0606030504020204" pitchFamily="34" charset="0"/>
              <a:ea typeface="Aptos" panose="020B0004020202020204" pitchFamily="34" charset="0"/>
            </a:endParaRPr>
          </a:p>
          <a:p>
            <a:pPr marL="342900" lvl="0" indent="-342900">
              <a:buSzPts val="1000"/>
              <a:buFont typeface="Symbol" pitchFamily="2" charset="2"/>
              <a:buChar char=""/>
              <a:tabLst>
                <a:tab pos="457200" algn="l"/>
              </a:tabLst>
            </a:pPr>
            <a:r>
              <a:rPr lang="nl-NL" sz="1800" dirty="0">
                <a:solidFill>
                  <a:srgbClr val="000000"/>
                </a:solidFill>
                <a:effectLst/>
                <a:latin typeface="Aptos" panose="020B0004020202020204" pitchFamily="34" charset="0"/>
                <a:ea typeface="Aptos" panose="020B0004020202020204" pitchFamily="34" charset="0"/>
                <a:cs typeface="Arial" panose="020B0604020202020204" pitchFamily="34" charset="0"/>
              </a:rPr>
              <a:t>Mobiele Telefoons: Zet je mobiele telefoon uit of op stil om verstoringen tijdens de voorstelling te voorkomen.</a:t>
            </a:r>
            <a:endParaRPr lang="nl-BE" sz="1800" dirty="0">
              <a:solidFill>
                <a:srgbClr val="000000"/>
              </a:solidFill>
              <a:effectLst/>
              <a:latin typeface="Open Sans" panose="020B0606030504020204" pitchFamily="34" charset="0"/>
              <a:ea typeface="Aptos" panose="020B0004020202020204" pitchFamily="34" charset="0"/>
            </a:endParaRPr>
          </a:p>
          <a:p>
            <a:pPr marL="342900" lvl="0" indent="-342900">
              <a:buSzPts val="1000"/>
              <a:buFont typeface="Symbol" pitchFamily="2" charset="2"/>
              <a:buChar char=""/>
              <a:tabLst>
                <a:tab pos="457200" algn="l"/>
              </a:tabLst>
            </a:pPr>
            <a:r>
              <a:rPr lang="nl-NL" sz="1800" dirty="0">
                <a:solidFill>
                  <a:srgbClr val="000000"/>
                </a:solidFill>
                <a:effectLst/>
                <a:latin typeface="Aptos" panose="020B0004020202020204" pitchFamily="34" charset="0"/>
                <a:ea typeface="Aptos" panose="020B0004020202020204" pitchFamily="34" charset="0"/>
                <a:cs typeface="Arial" panose="020B0604020202020204" pitchFamily="34" charset="0"/>
              </a:rPr>
              <a:t>Fotografie en Video-opnames: Het maken van foto's, video-opnames of geluidsopnames tijdens de voorstelling is niet toegestaan.</a:t>
            </a:r>
            <a:endParaRPr lang="nl-BE" sz="1800" dirty="0">
              <a:solidFill>
                <a:srgbClr val="000000"/>
              </a:solidFill>
              <a:effectLst/>
              <a:latin typeface="Open Sans" panose="020B0606030504020204" pitchFamily="34" charset="0"/>
              <a:ea typeface="Aptos" panose="020B0004020202020204" pitchFamily="34" charset="0"/>
            </a:endParaRPr>
          </a:p>
          <a:p>
            <a:pPr marL="342900" lvl="0" indent="-342900">
              <a:buSzPts val="1000"/>
              <a:buFont typeface="Symbol" pitchFamily="2" charset="2"/>
              <a:buChar char=""/>
              <a:tabLst>
                <a:tab pos="457200" algn="l"/>
              </a:tabLst>
            </a:pPr>
            <a:r>
              <a:rPr lang="nl-NL" sz="1800" dirty="0">
                <a:solidFill>
                  <a:srgbClr val="000000"/>
                </a:solidFill>
                <a:effectLst/>
                <a:latin typeface="Aptos" panose="020B0004020202020204" pitchFamily="34" charset="0"/>
                <a:ea typeface="Aptos" panose="020B0004020202020204" pitchFamily="34" charset="0"/>
                <a:cs typeface="Arial" panose="020B0604020202020204" pitchFamily="34" charset="0"/>
              </a:rPr>
              <a:t>Eten en Drinken: Consumptie van eten en drinken is niet toegestaan in de zaal zelf, maar voor en na de voorstelling kun je zeker iets nuttigen in de foyer.</a:t>
            </a:r>
            <a:endParaRPr lang="nl-BE" sz="1800" dirty="0">
              <a:solidFill>
                <a:srgbClr val="000000"/>
              </a:solidFill>
              <a:effectLst/>
              <a:latin typeface="Open Sans" panose="020B0606030504020204" pitchFamily="34" charset="0"/>
              <a:ea typeface="Aptos" panose="020B0004020202020204" pitchFamily="34" charset="0"/>
            </a:endParaRPr>
          </a:p>
          <a:p>
            <a:pPr marL="342900" lvl="0" indent="-342900">
              <a:buSzPts val="1000"/>
              <a:buFont typeface="Symbol" pitchFamily="2" charset="2"/>
              <a:buChar char=""/>
              <a:tabLst>
                <a:tab pos="457200" algn="l"/>
              </a:tabLst>
            </a:pPr>
            <a:r>
              <a:rPr lang="nl-NL" sz="1800" dirty="0">
                <a:solidFill>
                  <a:srgbClr val="000000"/>
                </a:solidFill>
                <a:effectLst/>
                <a:latin typeface="Aptos" panose="020B0004020202020204" pitchFamily="34" charset="0"/>
                <a:ea typeface="Aptos" panose="020B0004020202020204" pitchFamily="34" charset="0"/>
                <a:cs typeface="Arial" panose="020B0604020202020204" pitchFamily="34" charset="0"/>
              </a:rPr>
              <a:t>Veiligheid op de Tribunes: De musical maakt gebruik van bewegende tribunes. Blijf tijdens de voorstelling altijd op je toegewezen zitplaats en volg indien nodig de instructies van het zaalpersoneel op. </a:t>
            </a:r>
            <a:endParaRPr lang="nl-BE" sz="1800" dirty="0">
              <a:solidFill>
                <a:srgbClr val="000000"/>
              </a:solidFill>
              <a:effectLst/>
              <a:latin typeface="Open Sans" panose="020B0606030504020204" pitchFamily="34" charset="0"/>
              <a:ea typeface="Aptos" panose="020B0004020202020204" pitchFamily="34" charset="0"/>
            </a:endParaRPr>
          </a:p>
          <a:p>
            <a:pPr marL="342900" lvl="0" indent="-342900">
              <a:buSzPts val="1000"/>
              <a:buFont typeface="Symbol" pitchFamily="2" charset="2"/>
              <a:buChar char=""/>
              <a:tabLst>
                <a:tab pos="457200" algn="l"/>
              </a:tabLst>
            </a:pPr>
            <a:r>
              <a:rPr lang="nl-NL" sz="1800" dirty="0">
                <a:solidFill>
                  <a:srgbClr val="000000"/>
                </a:solidFill>
                <a:effectLst/>
                <a:highlight>
                  <a:srgbClr val="FFFF00"/>
                </a:highlight>
                <a:latin typeface="Aptos" panose="020B0004020202020204" pitchFamily="34" charset="0"/>
                <a:ea typeface="Aptos" panose="020B0004020202020204" pitchFamily="34" charset="0"/>
                <a:cs typeface="Arial" panose="020B0604020202020204" pitchFamily="34" charset="0"/>
              </a:rPr>
              <a:t>Provocerend of vervelend gedrag tijdens de voorstelling is niet toegestaan. </a:t>
            </a:r>
            <a:endParaRPr lang="nl-BE" sz="1800" dirty="0">
              <a:solidFill>
                <a:srgbClr val="000000"/>
              </a:solidFill>
              <a:effectLst/>
              <a:latin typeface="Open Sans" panose="020B0606030504020204" pitchFamily="34" charset="0"/>
              <a:ea typeface="Aptos" panose="020B0004020202020204" pitchFamily="34" charset="0"/>
            </a:endParaRPr>
          </a:p>
          <a:p>
            <a:r>
              <a:rPr lang="nl-NL" sz="1800" dirty="0">
                <a:solidFill>
                  <a:srgbClr val="000000"/>
                </a:solidFill>
                <a:effectLst/>
                <a:latin typeface="Aptos" panose="020B0004020202020204" pitchFamily="34" charset="0"/>
                <a:ea typeface="Aptos" panose="020B0004020202020204" pitchFamily="34" charset="0"/>
                <a:cs typeface="Arial" panose="020B0604020202020204" pitchFamily="34" charset="0"/>
              </a:rPr>
              <a:t> </a:t>
            </a:r>
            <a:endParaRPr lang="nl-BE" sz="1800" dirty="0">
              <a:solidFill>
                <a:srgbClr val="000000"/>
              </a:solidFill>
              <a:effectLst/>
              <a:latin typeface="Open Sans" panose="020B0606030504020204" pitchFamily="34" charset="0"/>
              <a:ea typeface="Aptos" panose="020B0004020202020204" pitchFamily="34" charset="0"/>
            </a:endParaRPr>
          </a:p>
          <a:p>
            <a:r>
              <a:rPr lang="nl-NL" sz="1800" dirty="0">
                <a:solidFill>
                  <a:srgbClr val="000000"/>
                </a:solidFill>
                <a:effectLst/>
                <a:latin typeface="Aptos" panose="020B0004020202020204" pitchFamily="34" charset="0"/>
                <a:ea typeface="Aptos" panose="020B0004020202020204" pitchFamily="34" charset="0"/>
                <a:cs typeface="Arial" panose="020B0604020202020204" pitchFamily="34" charset="0"/>
              </a:rPr>
              <a:t>Kijk ook eens op onze website voor de meest actuele informatie: </a:t>
            </a:r>
            <a:r>
              <a:rPr lang="nl-NL" sz="1800" u="sng" dirty="0">
                <a:solidFill>
                  <a:srgbClr val="000000"/>
                </a:solidFill>
                <a:effectLst/>
                <a:latin typeface="Aptos" panose="020B0004020202020204" pitchFamily="34" charset="0"/>
                <a:ea typeface="Aptos" panose="020B0004020202020204" pitchFamily="34" charset="0"/>
                <a:cs typeface="Arial" panose="020B0604020202020204" pitchFamily="34" charset="0"/>
                <a:hlinkClick r:id="rId3"/>
              </a:rPr>
              <a:t>http://www.40-45.nl</a:t>
            </a:r>
            <a:endParaRPr lang="nl-BE" sz="1800" dirty="0">
              <a:solidFill>
                <a:srgbClr val="000000"/>
              </a:solidFill>
              <a:effectLst/>
              <a:latin typeface="Open Sans" panose="020B0606030504020204" pitchFamily="34" charset="0"/>
              <a:ea typeface="Aptos" panose="020B0004020202020204" pitchFamily="34" charset="0"/>
            </a:endParaRPr>
          </a:p>
          <a:p>
            <a:pPr marL="171450" indent="-171450">
              <a:buFont typeface="Arial" panose="020B0604020202020204" pitchFamily="34" charset="0"/>
              <a:buChar char="•"/>
            </a:pPr>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22</a:t>
            </a:fld>
            <a:endParaRPr lang="nl-BE"/>
          </a:p>
        </p:txBody>
      </p:sp>
    </p:spTree>
    <p:extLst>
      <p:ext uri="{BB962C8B-B14F-4D97-AF65-F5344CB8AC3E}">
        <p14:creationId xmlns:p14="http://schemas.microsoft.com/office/powerpoint/2010/main" val="29925984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Sluit de les af met een leuke eindquiz.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In de quiz draait het om leuke feiten en weetjes over de musical. Door logisch na te denken, kunnen de leerlingen de antwoorden misschien raden.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De quiz bestaat uit 8 waar/niet-waar-vragen. De leerlingen kunnen individueel of in teams spelen. Leerlingen/teams met een fout antwoord spelen niet meer mee.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u="sng" dirty="0">
                <a:solidFill>
                  <a:srgbClr val="000000"/>
                </a:solidFill>
                <a:effectLst/>
                <a:latin typeface="Aptos" panose="020B0004020202020204" pitchFamily="34" charset="0"/>
                <a:ea typeface="Calibri" panose="020F0502020204030204" pitchFamily="34" charset="0"/>
                <a:cs typeface="Arial" panose="020B0604020202020204" pitchFamily="34" charset="0"/>
              </a:rPr>
              <a:t>Spelregels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Spreek af hoe de leerlingen hun keuze duidelijk maken. Bijvoorbeeld staan = Waar, zitten = Niet waar.</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Lees steeds een quizvraag voor.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Geef de leerlingen/teams na het voorlezen even tijd om na te denken / te overleggen.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Laat de stand bijhouden door de leerkracht. Elk goed antwoord levert een punt op.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Het groepje dat aan het einde de meeste punten heeft, wint.</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Gelijke stand? Stel de bonusvraag. De leerling/ het groepje dat het dichtst bij het goede antwoord zit, wint. </a:t>
            </a:r>
            <a:endParaRPr lang="nl-BE" sz="1200" dirty="0">
              <a:solidFill>
                <a:srgbClr val="000000"/>
              </a:solidFill>
              <a:effectLst/>
              <a:latin typeface="Open Sans" panose="020B0606030504020204" pitchFamily="34" charset="0"/>
              <a:ea typeface="Calibri" panose="020F0502020204030204" pitchFamily="34"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23</a:t>
            </a:fld>
            <a:endParaRPr lang="nl-BE"/>
          </a:p>
        </p:txBody>
      </p:sp>
    </p:spTree>
    <p:extLst>
      <p:ext uri="{BB962C8B-B14F-4D97-AF65-F5344CB8AC3E}">
        <p14:creationId xmlns:p14="http://schemas.microsoft.com/office/powerpoint/2010/main" val="39018797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800" dirty="0">
                <a:solidFill>
                  <a:srgbClr val="000000"/>
                </a:solidFill>
                <a:effectLst/>
                <a:latin typeface="Aptos" panose="020B0004020202020204" pitchFamily="34" charset="0"/>
                <a:ea typeface="Calibri" panose="020F0502020204030204" pitchFamily="34" charset="0"/>
                <a:cs typeface="Arial" panose="020B0604020202020204" pitchFamily="34" charset="0"/>
              </a:rPr>
              <a:t>Sluit de les af met een leuke eindquiz. </a:t>
            </a:r>
            <a:endParaRPr lang="nl-BE" sz="1800" dirty="0">
              <a:solidFill>
                <a:srgbClr val="000000"/>
              </a:solidFill>
              <a:effectLst/>
              <a:latin typeface="Open Sans" panose="020B0606030504020204" pitchFamily="34" charset="0"/>
              <a:ea typeface="Calibri" panose="020F0502020204030204" pitchFamily="34" charset="0"/>
            </a:endParaRPr>
          </a:p>
          <a:p>
            <a:r>
              <a:rPr lang="nl-NL" sz="18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800" dirty="0">
              <a:solidFill>
                <a:srgbClr val="000000"/>
              </a:solidFill>
              <a:effectLst/>
              <a:latin typeface="Open Sans" panose="020B0606030504020204" pitchFamily="34" charset="0"/>
              <a:ea typeface="Calibri" panose="020F0502020204030204" pitchFamily="34" charset="0"/>
            </a:endParaRP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1.  40-45, de Musical maakt gebruik van tien bewegende tribunes voor het publiek.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i="1" kern="100" dirty="0">
                <a:effectLst/>
                <a:latin typeface="Calibri" panose="020F0502020204030204" pitchFamily="34" charset="0"/>
                <a:ea typeface="Calibri" panose="020F0502020204030204" pitchFamily="34" charset="0"/>
                <a:cs typeface="Times New Roman" panose="02020603050405020304" pitchFamily="18" charset="0"/>
              </a:rPr>
              <a:t>Antwoord: </a:t>
            </a:r>
            <a:r>
              <a:rPr lang="nl-NL" sz="1800" i="1"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Niet waar</a:t>
            </a:r>
            <a:r>
              <a:rPr lang="nl-NL" sz="1800" i="1" kern="100" dirty="0">
                <a:effectLst/>
                <a:latin typeface="Calibri" panose="020F0502020204030204" pitchFamily="34" charset="0"/>
                <a:ea typeface="Calibri" panose="020F0502020204030204" pitchFamily="34" charset="0"/>
                <a:cs typeface="Times New Roman" panose="02020603050405020304" pitchFamily="18" charset="0"/>
              </a:rPr>
              <a:t>, de voorstelling maakt gebruik van acht bewegende tribunes voor het publiek.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i="1" kern="100" dirty="0">
                <a:effectLst/>
                <a:latin typeface="Calibri" panose="020F0502020204030204" pitchFamily="34" charset="0"/>
                <a:ea typeface="Calibri" panose="020F0502020204030204" pitchFamily="34" charset="0"/>
                <a:cs typeface="Times New Roman" panose="02020603050405020304" pitchFamily="18"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24</a:t>
            </a:fld>
            <a:endParaRPr lang="nl-BE"/>
          </a:p>
        </p:txBody>
      </p:sp>
    </p:spTree>
    <p:extLst>
      <p:ext uri="{BB962C8B-B14F-4D97-AF65-F5344CB8AC3E}">
        <p14:creationId xmlns:p14="http://schemas.microsoft.com/office/powerpoint/2010/main" val="5958033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6CD454-A0CB-FE75-EA65-B0124BB1AB9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4E131A9-233B-C1D2-4AE3-1D879200912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3FD3863-B7FD-B8B0-99FC-8893072E80A1}"/>
              </a:ext>
            </a:extLst>
          </p:cNvPr>
          <p:cNvSpPr>
            <a:spLocks noGrp="1"/>
          </p:cNvSpPr>
          <p:nvPr>
            <p:ph type="body" idx="1"/>
          </p:nvPr>
        </p:nvSpPr>
        <p:spPr/>
        <p:txBody>
          <a:bodyPr/>
          <a:lstStyle/>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2. 40-45, de Musical was/is enkel te zien in Nederland</a:t>
            </a:r>
            <a:r>
              <a:rPr lang="nl-NL" sz="1800" i="1" kern="100" dirty="0">
                <a:effectLst/>
                <a:latin typeface="Calibri" panose="020F0502020204030204" pitchFamily="34" charset="0"/>
                <a:ea typeface="Calibri" panose="020F0502020204030204" pitchFamily="34" charset="0"/>
                <a:cs typeface="Times New Roman" panose="02020603050405020304" pitchFamily="18"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i="1" kern="100" dirty="0">
                <a:effectLst/>
                <a:latin typeface="Calibri" panose="020F0502020204030204" pitchFamily="34" charset="0"/>
                <a:ea typeface="Calibri" panose="020F0502020204030204" pitchFamily="34" charset="0"/>
                <a:cs typeface="Times New Roman" panose="02020603050405020304" pitchFamily="18" charset="0"/>
              </a:rPr>
              <a:t>Antwoord: </a:t>
            </a:r>
            <a:r>
              <a:rPr lang="nl-NL" sz="1800" i="1"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Niet waar</a:t>
            </a:r>
            <a:r>
              <a:rPr lang="nl-NL" sz="1800" i="1" kern="100" dirty="0">
                <a:effectLst/>
                <a:latin typeface="Calibri" panose="020F0502020204030204" pitchFamily="34" charset="0"/>
                <a:ea typeface="Calibri" panose="020F0502020204030204" pitchFamily="34" charset="0"/>
                <a:cs typeface="Times New Roman" panose="02020603050405020304" pitchFamily="18" charset="0"/>
              </a:rPr>
              <a:t>, de voorstelling was van 2018 t/m 2022 al te zien in het Studio 100 Pop-up theater in België.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jdelijke aanduiding voor dianummer 3">
            <a:extLst>
              <a:ext uri="{FF2B5EF4-FFF2-40B4-BE49-F238E27FC236}">
                <a16:creationId xmlns:a16="http://schemas.microsoft.com/office/drawing/2014/main" id="{3550D4AA-1A1F-3339-A6AB-9ECF97E04CDA}"/>
              </a:ext>
            </a:extLst>
          </p:cNvPr>
          <p:cNvSpPr>
            <a:spLocks noGrp="1"/>
          </p:cNvSpPr>
          <p:nvPr>
            <p:ph type="sldNum" sz="quarter" idx="5"/>
          </p:nvPr>
        </p:nvSpPr>
        <p:spPr/>
        <p:txBody>
          <a:bodyPr/>
          <a:lstStyle/>
          <a:p>
            <a:fld id="{6A963EC3-4ADA-7C47-8B02-A2F85FE05E85}" type="slidenum">
              <a:rPr lang="nl-BE" smtClean="0"/>
              <a:t>25</a:t>
            </a:fld>
            <a:endParaRPr lang="nl-BE"/>
          </a:p>
        </p:txBody>
      </p:sp>
    </p:spTree>
    <p:extLst>
      <p:ext uri="{BB962C8B-B14F-4D97-AF65-F5344CB8AC3E}">
        <p14:creationId xmlns:p14="http://schemas.microsoft.com/office/powerpoint/2010/main" val="12906352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DC125-D19C-24E3-D288-2D719332F18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0553D77-3F74-AECE-A44B-9D7E5867FCA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54C1507-A2BE-2D0C-4C62-C7CDFAD6E49F}"/>
              </a:ext>
            </a:extLst>
          </p:cNvPr>
          <p:cNvSpPr>
            <a:spLocks noGrp="1"/>
          </p:cNvSpPr>
          <p:nvPr>
            <p:ph type="body" idx="1"/>
          </p:nvPr>
        </p:nvSpPr>
        <p:spPr/>
        <p:txBody>
          <a:bodyPr/>
          <a:lstStyle/>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3. 40-45, de Musical is gebaseerd op een waargebeurd verhaal.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i="1" kern="100" dirty="0">
                <a:effectLst/>
                <a:latin typeface="Calibri" panose="020F0502020204030204" pitchFamily="34" charset="0"/>
                <a:ea typeface="Calibri" panose="020F0502020204030204" pitchFamily="34" charset="0"/>
                <a:cs typeface="Calibri" panose="020F0502020204030204" pitchFamily="34" charset="0"/>
              </a:rPr>
              <a:t>Antwoord: </a:t>
            </a:r>
            <a:r>
              <a:rPr lang="nl-NL" sz="1800" i="1" kern="100" dirty="0">
                <a:effectLst/>
                <a:highlight>
                  <a:srgbClr val="FFFF00"/>
                </a:highlight>
                <a:latin typeface="Calibri" panose="020F0502020204030204" pitchFamily="34" charset="0"/>
                <a:ea typeface="Calibri" panose="020F0502020204030204" pitchFamily="34" charset="0"/>
                <a:cs typeface="Calibri" panose="020F0502020204030204" pitchFamily="34" charset="0"/>
              </a:rPr>
              <a:t>Niet waar</a:t>
            </a:r>
            <a:r>
              <a:rPr lang="nl-NL" sz="1800" i="1" kern="100" dirty="0">
                <a:effectLst/>
                <a:latin typeface="Calibri" panose="020F0502020204030204" pitchFamily="34" charset="0"/>
                <a:ea typeface="Calibri" panose="020F0502020204030204" pitchFamily="34" charset="0"/>
                <a:cs typeface="Calibri" panose="020F0502020204030204" pitchFamily="34" charset="0"/>
              </a:rPr>
              <a:t>, de musical is gebaseerd op fictieve personages, maar speelt zich wel af tijdens de historische periode van 1940-1945.</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nl-NL"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jdelijke aanduiding voor dianummer 3">
            <a:extLst>
              <a:ext uri="{FF2B5EF4-FFF2-40B4-BE49-F238E27FC236}">
                <a16:creationId xmlns:a16="http://schemas.microsoft.com/office/drawing/2014/main" id="{A5ACE711-D8CF-09A8-13A6-6568B0A7AB64}"/>
              </a:ext>
            </a:extLst>
          </p:cNvPr>
          <p:cNvSpPr>
            <a:spLocks noGrp="1"/>
          </p:cNvSpPr>
          <p:nvPr>
            <p:ph type="sldNum" sz="quarter" idx="5"/>
          </p:nvPr>
        </p:nvSpPr>
        <p:spPr/>
        <p:txBody>
          <a:bodyPr/>
          <a:lstStyle/>
          <a:p>
            <a:fld id="{6A963EC3-4ADA-7C47-8B02-A2F85FE05E85}" type="slidenum">
              <a:rPr lang="nl-BE" smtClean="0"/>
              <a:t>26</a:t>
            </a:fld>
            <a:endParaRPr lang="nl-BE"/>
          </a:p>
        </p:txBody>
      </p:sp>
    </p:spTree>
    <p:extLst>
      <p:ext uri="{BB962C8B-B14F-4D97-AF65-F5344CB8AC3E}">
        <p14:creationId xmlns:p14="http://schemas.microsoft.com/office/powerpoint/2010/main" val="5470580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5995A-A8E3-14F7-8985-41E08D53876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E7D4B67-6129-2C2C-B61F-91BF9438064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6DF378E-1BBB-5B4D-AF1F-1B2449EC5780}"/>
              </a:ext>
            </a:extLst>
          </p:cNvPr>
          <p:cNvSpPr>
            <a:spLocks noGrp="1"/>
          </p:cNvSpPr>
          <p:nvPr>
            <p:ph type="body" idx="1"/>
          </p:nvPr>
        </p:nvSpPr>
        <p:spPr/>
        <p:txBody>
          <a:bodyPr/>
          <a:lstStyle/>
          <a:p>
            <a:pPr>
              <a:lnSpc>
                <a:spcPct val="107000"/>
              </a:lnSpc>
              <a:spcAft>
                <a:spcPts val="800"/>
              </a:spcAft>
            </a:pPr>
            <a:r>
              <a:rPr lang="nl-NL" sz="1200" kern="100" dirty="0">
                <a:effectLst/>
                <a:latin typeface="Calibri" panose="020F0502020204030204" pitchFamily="34" charset="0"/>
                <a:ea typeface="Calibri" panose="020F0502020204030204" pitchFamily="34" charset="0"/>
                <a:cs typeface="Times New Roman" panose="02020603050405020304" pitchFamily="18" charset="0"/>
              </a:rPr>
              <a:t>4. 40-45, de Musical wordt geregisseerd door Frank Van </a:t>
            </a:r>
            <a:r>
              <a:rPr lang="nl-NL" sz="1200" kern="100" dirty="0" err="1">
                <a:effectLst/>
                <a:latin typeface="Calibri" panose="020F0502020204030204" pitchFamily="34" charset="0"/>
                <a:ea typeface="Calibri" panose="020F0502020204030204" pitchFamily="34" charset="0"/>
                <a:cs typeface="Times New Roman" panose="02020603050405020304" pitchFamily="18" charset="0"/>
              </a:rPr>
              <a:t>Laecke</a:t>
            </a:r>
            <a:r>
              <a:rPr lang="nl-NL" sz="12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i="1" kern="100" dirty="0">
                <a:effectLst/>
                <a:latin typeface="Calibri" panose="020F0502020204030204" pitchFamily="34" charset="0"/>
                <a:ea typeface="Calibri" panose="020F0502020204030204" pitchFamily="34" charset="0"/>
                <a:cs typeface="Times New Roman" panose="02020603050405020304" pitchFamily="18" charset="0"/>
              </a:rPr>
              <a:t>Antwoord: </a:t>
            </a:r>
            <a:r>
              <a:rPr lang="nl-NL" sz="1200" i="1"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Wel waar</a:t>
            </a:r>
            <a:r>
              <a:rPr lang="nl-NL" sz="1200" i="1" kern="100" dirty="0">
                <a:effectLst/>
                <a:latin typeface="Calibri" panose="020F0502020204030204" pitchFamily="34" charset="0"/>
                <a:ea typeface="Calibri" panose="020F0502020204030204" pitchFamily="34" charset="0"/>
                <a:cs typeface="Times New Roman" panose="02020603050405020304" pitchFamily="18" charset="0"/>
              </a:rPr>
              <a:t>, Frank Van </a:t>
            </a:r>
            <a:r>
              <a:rPr lang="nl-NL" sz="1200" i="1" kern="100" dirty="0" err="1">
                <a:effectLst/>
                <a:latin typeface="Calibri" panose="020F0502020204030204" pitchFamily="34" charset="0"/>
                <a:ea typeface="Calibri" panose="020F0502020204030204" pitchFamily="34" charset="0"/>
                <a:cs typeface="Times New Roman" panose="02020603050405020304" pitchFamily="18" charset="0"/>
              </a:rPr>
              <a:t>Laecke</a:t>
            </a:r>
            <a:r>
              <a:rPr lang="nl-NL" sz="1200" i="1" kern="100" dirty="0">
                <a:effectLst/>
                <a:latin typeface="Calibri" panose="020F0502020204030204" pitchFamily="34" charset="0"/>
                <a:ea typeface="Calibri" panose="020F0502020204030204" pitchFamily="34" charset="0"/>
                <a:cs typeface="Times New Roman" panose="02020603050405020304" pitchFamily="18" charset="0"/>
              </a:rPr>
              <a:t> is de regisseur van de musical.</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a:extLst>
              <a:ext uri="{FF2B5EF4-FFF2-40B4-BE49-F238E27FC236}">
                <a16:creationId xmlns:a16="http://schemas.microsoft.com/office/drawing/2014/main" id="{0D06FCAF-2A05-40D2-A6BC-0D882EE00110}"/>
              </a:ext>
            </a:extLst>
          </p:cNvPr>
          <p:cNvSpPr>
            <a:spLocks noGrp="1"/>
          </p:cNvSpPr>
          <p:nvPr>
            <p:ph type="sldNum" sz="quarter" idx="5"/>
          </p:nvPr>
        </p:nvSpPr>
        <p:spPr/>
        <p:txBody>
          <a:bodyPr/>
          <a:lstStyle/>
          <a:p>
            <a:fld id="{6A963EC3-4ADA-7C47-8B02-A2F85FE05E85}" type="slidenum">
              <a:rPr lang="nl-BE" smtClean="0"/>
              <a:t>27</a:t>
            </a:fld>
            <a:endParaRPr lang="nl-BE"/>
          </a:p>
        </p:txBody>
      </p:sp>
    </p:spTree>
    <p:extLst>
      <p:ext uri="{BB962C8B-B14F-4D97-AF65-F5344CB8AC3E}">
        <p14:creationId xmlns:p14="http://schemas.microsoft.com/office/powerpoint/2010/main" val="41923741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5. Het verhaal van de voorstelling speelt zich af in Amsterdam.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i="1" kern="100" dirty="0">
                <a:effectLst/>
                <a:latin typeface="Calibri" panose="020F0502020204030204" pitchFamily="34" charset="0"/>
                <a:ea typeface="Calibri" panose="020F0502020204030204" pitchFamily="34" charset="0"/>
                <a:cs typeface="Times New Roman" panose="02020603050405020304" pitchFamily="18" charset="0"/>
              </a:rPr>
              <a:t>Antwoord</a:t>
            </a:r>
            <a:r>
              <a:rPr lang="nl-NL" sz="1800" i="1"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Niet waar</a:t>
            </a:r>
            <a:r>
              <a:rPr lang="nl-NL" sz="1800" i="1" kern="100" dirty="0">
                <a:effectLst/>
                <a:latin typeface="Calibri" panose="020F0502020204030204" pitchFamily="34" charset="0"/>
                <a:ea typeface="Calibri" panose="020F0502020204030204" pitchFamily="34" charset="0"/>
                <a:cs typeface="Times New Roman" panose="02020603050405020304" pitchFamily="18" charset="0"/>
              </a:rPr>
              <a:t>, het verhaal van de voorstelling speelt zich af in Rotterdam.</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28</a:t>
            </a:fld>
            <a:endParaRPr lang="nl-BE"/>
          </a:p>
        </p:txBody>
      </p:sp>
    </p:spTree>
    <p:extLst>
      <p:ext uri="{BB962C8B-B14F-4D97-AF65-F5344CB8AC3E}">
        <p14:creationId xmlns:p14="http://schemas.microsoft.com/office/powerpoint/2010/main" val="40403281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F138E-4F23-6D69-A3E3-15B62F13654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7C1D324-0EE0-40C2-C698-F6E592FB5E0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63D0412-54D9-5D3E-BE8A-04A0A812117A}"/>
              </a:ext>
            </a:extLst>
          </p:cNvPr>
          <p:cNvSpPr>
            <a:spLocks noGrp="1"/>
          </p:cNvSpPr>
          <p:nvPr>
            <p:ph type="body" idx="1"/>
          </p:nvPr>
        </p:nvSpPr>
        <p:spPr/>
        <p:txBody>
          <a:bodyPr/>
          <a:lstStyle/>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6. In 40-45, de Musical spelen ook kinderen mee.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i="1" kern="100" dirty="0">
                <a:effectLst/>
                <a:latin typeface="Calibri" panose="020F0502020204030204" pitchFamily="34" charset="0"/>
                <a:ea typeface="Calibri" panose="020F0502020204030204" pitchFamily="34" charset="0"/>
                <a:cs typeface="Times New Roman" panose="02020603050405020304" pitchFamily="18" charset="0"/>
              </a:rPr>
              <a:t> Antwoord: </a:t>
            </a:r>
            <a:r>
              <a:rPr lang="nl-NL" sz="1800" i="1"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Wel waar</a:t>
            </a:r>
            <a:r>
              <a:rPr lang="nl-NL" sz="1800" i="1" kern="100" dirty="0">
                <a:effectLst/>
                <a:latin typeface="Calibri" panose="020F0502020204030204" pitchFamily="34" charset="0"/>
                <a:ea typeface="Calibri" panose="020F0502020204030204" pitchFamily="34" charset="0"/>
                <a:cs typeface="Times New Roman" panose="02020603050405020304" pitchFamily="18" charset="0"/>
              </a:rPr>
              <a:t>, 40-45, de Musical heeft ook een hele kindercast. Per voorstelling spelen meerdere kinderen mee.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a:extLst>
              <a:ext uri="{FF2B5EF4-FFF2-40B4-BE49-F238E27FC236}">
                <a16:creationId xmlns:a16="http://schemas.microsoft.com/office/drawing/2014/main" id="{C1B581AF-39E9-1378-632E-48FF03C05CAA}"/>
              </a:ext>
            </a:extLst>
          </p:cNvPr>
          <p:cNvSpPr>
            <a:spLocks noGrp="1"/>
          </p:cNvSpPr>
          <p:nvPr>
            <p:ph type="sldNum" sz="quarter" idx="5"/>
          </p:nvPr>
        </p:nvSpPr>
        <p:spPr/>
        <p:txBody>
          <a:bodyPr/>
          <a:lstStyle/>
          <a:p>
            <a:fld id="{6A963EC3-4ADA-7C47-8B02-A2F85FE05E85}" type="slidenum">
              <a:rPr lang="nl-BE" smtClean="0"/>
              <a:t>29</a:t>
            </a:fld>
            <a:endParaRPr lang="nl-BE"/>
          </a:p>
        </p:txBody>
      </p:sp>
    </p:spTree>
    <p:extLst>
      <p:ext uri="{BB962C8B-B14F-4D97-AF65-F5344CB8AC3E}">
        <p14:creationId xmlns:p14="http://schemas.microsoft.com/office/powerpoint/2010/main" val="10290532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0A3F0-F57D-26BA-F7D3-A60438F08E0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3FCD9CA-B39D-9AD6-872E-458698A9098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0D9507B-A007-1F1F-0E76-44683873D94A}"/>
              </a:ext>
            </a:extLst>
          </p:cNvPr>
          <p:cNvSpPr>
            <a:spLocks noGrp="1"/>
          </p:cNvSpPr>
          <p:nvPr>
            <p:ph type="body" idx="1"/>
          </p:nvPr>
        </p:nvSpPr>
        <p:spPr/>
        <p:txBody>
          <a:bodyPr/>
          <a:lstStyle/>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7. Een van de opvallende elementen van 40-45, de Musical is het gebruik van drones voor speciale effecten.</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i="1" kern="100" dirty="0">
                <a:effectLst/>
                <a:latin typeface="Calibri" panose="020F0502020204030204" pitchFamily="34" charset="0"/>
                <a:ea typeface="Calibri" panose="020F0502020204030204" pitchFamily="34" charset="0"/>
                <a:cs typeface="Calibri" panose="020F0502020204030204" pitchFamily="34" charset="0"/>
              </a:rPr>
              <a:t>Antwoord: </a:t>
            </a:r>
            <a:r>
              <a:rPr lang="nl-NL" sz="1800" i="1" kern="100" dirty="0">
                <a:effectLst/>
                <a:highlight>
                  <a:srgbClr val="FFFF00"/>
                </a:highlight>
                <a:latin typeface="Calibri" panose="020F0502020204030204" pitchFamily="34" charset="0"/>
                <a:ea typeface="Calibri" panose="020F0502020204030204" pitchFamily="34" charset="0"/>
                <a:cs typeface="Calibri" panose="020F0502020204030204" pitchFamily="34" charset="0"/>
              </a:rPr>
              <a:t>Niet waar</a:t>
            </a:r>
            <a:r>
              <a:rPr lang="nl-NL" sz="1800" i="1" kern="100" dirty="0">
                <a:effectLst/>
                <a:latin typeface="Calibri" panose="020F0502020204030204" pitchFamily="34" charset="0"/>
                <a:ea typeface="Calibri" panose="020F0502020204030204" pitchFamily="34" charset="0"/>
                <a:cs typeface="Calibri" panose="020F0502020204030204" pitchFamily="34" charset="0"/>
              </a:rPr>
              <a:t>, de voorstelling bevat indrukwekkende speciale effecten zoals een rijdende trein, een vliegend vliegtuig, brand, rook, geluidseffecten en bominslagen, maar geen drones.</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a:extLst>
              <a:ext uri="{FF2B5EF4-FFF2-40B4-BE49-F238E27FC236}">
                <a16:creationId xmlns:a16="http://schemas.microsoft.com/office/drawing/2014/main" id="{1258B91A-CF4E-D0B7-77FD-62EA807F6A1F}"/>
              </a:ext>
            </a:extLst>
          </p:cNvPr>
          <p:cNvSpPr>
            <a:spLocks noGrp="1"/>
          </p:cNvSpPr>
          <p:nvPr>
            <p:ph type="sldNum" sz="quarter" idx="5"/>
          </p:nvPr>
        </p:nvSpPr>
        <p:spPr/>
        <p:txBody>
          <a:bodyPr/>
          <a:lstStyle/>
          <a:p>
            <a:fld id="{6A963EC3-4ADA-7C47-8B02-A2F85FE05E85}" type="slidenum">
              <a:rPr lang="nl-BE" smtClean="0"/>
              <a:t>30</a:t>
            </a:fld>
            <a:endParaRPr lang="nl-BE"/>
          </a:p>
        </p:txBody>
      </p:sp>
    </p:spTree>
    <p:extLst>
      <p:ext uri="{BB962C8B-B14F-4D97-AF65-F5344CB8AC3E}">
        <p14:creationId xmlns:p14="http://schemas.microsoft.com/office/powerpoint/2010/main" val="381598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De musical speelt zich af tijdens de Tweede Wereldoorlog.</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De Tweede Wereldoorlog: hoe zat het ook alweer?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Wie was er in oorlog met wie? En waarom?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Vraag de klas welke woorden ze kennen die met de Tweede Wereldoorlog te maken hebben, om het geheugen op te frissen. Maak een </a:t>
            </a:r>
            <a:r>
              <a:rPr lang="nl-NL" sz="1200" dirty="0" err="1">
                <a:solidFill>
                  <a:srgbClr val="000000"/>
                </a:solidFill>
                <a:effectLst/>
                <a:latin typeface="Aptos" panose="020B0004020202020204" pitchFamily="34" charset="0"/>
                <a:ea typeface="Calibri" panose="020F0502020204030204" pitchFamily="34" charset="0"/>
                <a:cs typeface="Arial" panose="020B0604020202020204" pitchFamily="34" charset="0"/>
              </a:rPr>
              <a:t>woordweb</a:t>
            </a:r>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op het bord met begrippen die de leerlingen associëren met WO-II.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u="sng" dirty="0">
                <a:solidFill>
                  <a:srgbClr val="000000"/>
                </a:solidFill>
                <a:effectLst/>
                <a:latin typeface="Aptos" panose="020B0004020202020204" pitchFamily="34" charset="0"/>
                <a:ea typeface="Calibri" panose="020F0502020204030204" pitchFamily="34" charset="0"/>
                <a:cs typeface="Arial" panose="020B0604020202020204" pitchFamily="34" charset="0"/>
              </a:rPr>
              <a:t>In een notendop:</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Mussolini uit Italië richt in 1919 de fascistische beweging op. Zijn standpunt: eigen natie voorop en eigen ras eerst. Fascisme is een ideologie die absoluut leiderschap, macht en nationalisme verheerlijkt.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Hitler neemt de ideeën van Mussolini over. In 1933 komt Hitler aan de macht als Rijkskanselier van Duitsland. Zijn partij heet de Nationaalsocialistische partij (vandaar het woord nazi).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Hitler verbiedt alle partijen behalve zijn eigen partij – hij wordt een dictator. Hij laat zich der Führer noemen: de leider. Hij belooft het Duitse volk meer werk en een natie om trots op te zijn.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Op 1 september 1939 valt Duitsland Polen aan. Daarna verklaren Engeland en Frankrijk de oorlog aan Duitsland.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Op 10 mei 1940 valt Duitsland ook Nederland binnen. Het Nederlandse leger biedt tegenstand, maar na het bombardement op Rotterdam op 14 mei, geeft Nederland zich over aan de Duitsers. </a:t>
            </a:r>
            <a:endParaRPr lang="nl-BE" sz="1200" dirty="0">
              <a:solidFill>
                <a:srgbClr val="000000"/>
              </a:solidFill>
              <a:effectLst/>
              <a:latin typeface="Open Sans" panose="020B0606030504020204" pitchFamily="34" charset="0"/>
              <a:ea typeface="Calibri" panose="020F0502020204030204" pitchFamily="34" charset="0"/>
            </a:endParaRPr>
          </a:p>
          <a:p>
            <a:r>
              <a:rPr lang="nl-NL" sz="1200" dirty="0">
                <a:solidFill>
                  <a:srgbClr val="000000"/>
                </a:solidFill>
                <a:effectLst/>
                <a:latin typeface="Aptos" panose="020B0004020202020204" pitchFamily="34" charset="0"/>
                <a:ea typeface="Calibri" panose="020F0502020204030204" pitchFamily="34" charset="0"/>
                <a:cs typeface="Arial" panose="020B0604020202020204" pitchFamily="34" charset="0"/>
              </a:rPr>
              <a:t> </a:t>
            </a:r>
            <a:endParaRPr lang="nl-BE" sz="1200" dirty="0">
              <a:solidFill>
                <a:srgbClr val="000000"/>
              </a:solidFill>
              <a:effectLst/>
              <a:latin typeface="Open Sans" panose="020B0606030504020204" pitchFamily="34" charset="0"/>
              <a:ea typeface="Calibri" panose="020F0502020204030204" pitchFamily="34"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In het begin gedraagt de Duitse bezetter zich nog netjes. Maar al gauw veranderen er dingen. Joodse mensen krijgen steeds strengere regels opgelegd en mogen niet meer op bepaalde plekken komen.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Niet veel later worden joden opgepakt en naar concentratiekampen gestuurd. Jonge mannen moeten gaan werken in Duitsland. Vaak klinkt er luchtalarm en zijn er bombardementen.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De meeste mensen in Nederland zijn tegen de Duitse bezetting, maar er zijn óók mensen die de kant kiezen van de nazi’s. Of die in het geheime verzet gaan.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kern="100" dirty="0">
                <a:effectLst/>
                <a:latin typeface="Aptos" panose="020B0004020202020204" pitchFamily="34" charset="0"/>
                <a:ea typeface="Calibri" panose="020F0502020204030204" pitchFamily="34" charset="0"/>
                <a:cs typeface="Arial" panose="020B0604020202020204" pitchFamily="34" charset="0"/>
              </a:rPr>
              <a:t>- De winter van 1944 staat bekend als de hongerwinter. Het is bitterkoud en er is bijna niks te eten. Op 4 mei 1945 is de oorlog eindelijk voorbij.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3</a:t>
            </a:fld>
            <a:endParaRPr lang="nl-BE"/>
          </a:p>
        </p:txBody>
      </p:sp>
    </p:spTree>
    <p:extLst>
      <p:ext uri="{BB962C8B-B14F-4D97-AF65-F5344CB8AC3E}">
        <p14:creationId xmlns:p14="http://schemas.microsoft.com/office/powerpoint/2010/main" val="15000244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00" dirty="0">
                <a:effectLst/>
                <a:latin typeface="Aptos" panose="020B0004020202020204" pitchFamily="34" charset="0"/>
                <a:ea typeface="Calibri" panose="020F0502020204030204" pitchFamily="34" charset="0"/>
                <a:cs typeface="Arial" panose="020B0604020202020204" pitchFamily="34" charset="0"/>
              </a:rPr>
              <a:t>Bonusvraag (bij gelijke stand): </a:t>
            </a: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40-45, de Musical duurt </a:t>
            </a:r>
            <a:r>
              <a:rPr lang="nl-NL" sz="1800" kern="100" dirty="0">
                <a:solidFill>
                  <a:srgbClr val="000000"/>
                </a:solidFill>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2 uur en 15 minuten</a:t>
            </a:r>
            <a:r>
              <a:rPr lang="nl-NL" sz="1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31</a:t>
            </a:fld>
            <a:endParaRPr lang="nl-BE"/>
          </a:p>
        </p:txBody>
      </p:sp>
    </p:spTree>
    <p:extLst>
      <p:ext uri="{BB962C8B-B14F-4D97-AF65-F5344CB8AC3E}">
        <p14:creationId xmlns:p14="http://schemas.microsoft.com/office/powerpoint/2010/main" val="8754813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32</a:t>
            </a:fld>
            <a:endParaRPr lang="nl-BE"/>
          </a:p>
        </p:txBody>
      </p:sp>
    </p:spTree>
    <p:extLst>
      <p:ext uri="{BB962C8B-B14F-4D97-AF65-F5344CB8AC3E}">
        <p14:creationId xmlns:p14="http://schemas.microsoft.com/office/powerpoint/2010/main" val="1420603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u="sng" kern="100" dirty="0">
                <a:effectLst/>
                <a:latin typeface="Aptos" panose="020B0004020202020204" pitchFamily="34" charset="0"/>
                <a:ea typeface="Calibri" panose="020F0502020204030204" pitchFamily="34" charset="0"/>
                <a:cs typeface="Arial" panose="020B0604020202020204" pitchFamily="34" charset="0"/>
              </a:rPr>
              <a:t>Vertel kort het verhaal van de musical: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40–45 is het verhaal over twee broers die na het bombardement van Rotterdam elk een andere kant van de strijd kiezen.</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Rotterdam, net na de Eerste Wereldoorlog. Dirk en Louis worden met een jaar verschil geboren. Ze groeien op in een warm nest. De broers worden hartsvrienden en niets lijkt hun band te kunnen breken. Tot het onvermijdelijke gebeurt: de Tweede Wereldoorlog breekt uit en dat laat sporen na in elke huiskamer, in elk gezin. Ook in het gezin van Dirk en Louis...</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Welke kant zou jij kiezen als er oorlog uitbreekt? De Tweede Wereldoorlog verscheurt het gezin van de broers. Eerst kijken ze nog redelijk positief naar de propagandapraat van de Duitsers, maar al snel komen de broers lijnrecht tegenover elkaar te staan. Zullen ze als het erop aankomt elkaar durven uitschakelen?</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musical is een aangrijpend verhaal over broederliefde, over angst en hoop, en over liefde voor het vaderland.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4</a:t>
            </a:fld>
            <a:endParaRPr lang="nl-BE"/>
          </a:p>
        </p:txBody>
      </p:sp>
    </p:spTree>
    <p:extLst>
      <p:ext uri="{BB962C8B-B14F-4D97-AF65-F5344CB8AC3E}">
        <p14:creationId xmlns:p14="http://schemas.microsoft.com/office/powerpoint/2010/main" val="4089406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Introduceer de karakters van de musical en leg uit dat de meeste rollen door verschillende acteurs worden gespeeld.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musical heeft twee verschillende casts, omdat er maar liefst 12 voorstellingen per week worden gespeeld.</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dieper liggende thema’s in de musical zijn:</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Vriendschap of broederschap</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Angst, haat</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Hoop</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Liefde voor het vaderland</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5</a:t>
            </a:fld>
            <a:endParaRPr lang="nl-BE"/>
          </a:p>
        </p:txBody>
      </p:sp>
    </p:spTree>
    <p:extLst>
      <p:ext uri="{BB962C8B-B14F-4D97-AF65-F5344CB8AC3E}">
        <p14:creationId xmlns:p14="http://schemas.microsoft.com/office/powerpoint/2010/main" val="37109278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Introduceer de karakters van de musical en leg uit dat de meeste rollen door verschillende acteurs worden gespeeld.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musical heeft twee verschillende casts, omdat er maar liefst 12 voorstellingen per week worden gespeeld.</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dieper liggende thema’s in de musical zijn:</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Vriendschap of broederschap</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Angst, haat</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Hoop</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Liefde voor het vaderland</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6</a:t>
            </a:fld>
            <a:endParaRPr lang="nl-BE"/>
          </a:p>
        </p:txBody>
      </p:sp>
    </p:spTree>
    <p:extLst>
      <p:ext uri="{BB962C8B-B14F-4D97-AF65-F5344CB8AC3E}">
        <p14:creationId xmlns:p14="http://schemas.microsoft.com/office/powerpoint/2010/main" val="2425341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Introduceer de karakters van de musical en leg uit dat de meeste rollen door verschillende acteurs worden gespeeld.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musical heeft twee verschillende casts, omdat er maar liefst 12 voorstellingen per week worden gespeeld.</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dieper liggende thema’s in de musical zijn:</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Vriendschap of broederschap</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Angst, haat</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Hoop</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Liefde voor het vaderland</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7</a:t>
            </a:fld>
            <a:endParaRPr lang="nl-BE"/>
          </a:p>
        </p:txBody>
      </p:sp>
    </p:spTree>
    <p:extLst>
      <p:ext uri="{BB962C8B-B14F-4D97-AF65-F5344CB8AC3E}">
        <p14:creationId xmlns:p14="http://schemas.microsoft.com/office/powerpoint/2010/main" val="2279698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Introduceer de karakters van de musical en leg uit dat de meeste rollen door verschillende acteurs worden gespeeld.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musical heeft twee verschillende casts, omdat er maar liefst 12 voorstellingen per week worden gespeeld.</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dieper liggende thema’s in de musical zijn:</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Vriendschap of broederschap</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Angst, haat</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Hoop</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Liefde voor het vaderland</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8</a:t>
            </a:fld>
            <a:endParaRPr lang="nl-BE"/>
          </a:p>
        </p:txBody>
      </p:sp>
    </p:spTree>
    <p:extLst>
      <p:ext uri="{BB962C8B-B14F-4D97-AF65-F5344CB8AC3E}">
        <p14:creationId xmlns:p14="http://schemas.microsoft.com/office/powerpoint/2010/main" val="3223238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Introduceer de karakters van de musical en leg uit dat de meeste rollen door verschillende acteurs worden gespeeld.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musical heeft twee verschillende casts, omdat er maar liefst 12 voorstellingen per week worden gespeeld.</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De dieper liggende thema’s in de musical zijn:</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Vriendschap of broederschap</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Angst, haat</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Hoop</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Aptos" panose="020B0004020202020204" pitchFamily="34" charset="0"/>
                <a:ea typeface="Calibri" panose="020F0502020204030204" pitchFamily="34" charset="0"/>
                <a:cs typeface="Arial" panose="020B0604020202020204" pitchFamily="34" charset="0"/>
              </a:rPr>
              <a:t>- Liefde voor het vaderland</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6A963EC3-4ADA-7C47-8B02-A2F85FE05E85}" type="slidenum">
              <a:rPr lang="nl-BE" smtClean="0"/>
              <a:t>9</a:t>
            </a:fld>
            <a:endParaRPr lang="nl-BE"/>
          </a:p>
        </p:txBody>
      </p:sp>
    </p:spTree>
    <p:extLst>
      <p:ext uri="{BB962C8B-B14F-4D97-AF65-F5344CB8AC3E}">
        <p14:creationId xmlns:p14="http://schemas.microsoft.com/office/powerpoint/2010/main" val="683363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A060BE-35DA-E02B-BD6E-464C41387607}"/>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nl-BE"/>
          </a:p>
        </p:txBody>
      </p:sp>
      <p:sp>
        <p:nvSpPr>
          <p:cNvPr id="3" name="Ondertitel 2">
            <a:extLst>
              <a:ext uri="{FF2B5EF4-FFF2-40B4-BE49-F238E27FC236}">
                <a16:creationId xmlns:a16="http://schemas.microsoft.com/office/drawing/2014/main" id="{0217581C-F4A3-18C7-FD78-BB57E81EEF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2907C3B3-F98B-5D5E-BD31-999216001A32}"/>
              </a:ext>
            </a:extLst>
          </p:cNvPr>
          <p:cNvSpPr>
            <a:spLocks noGrp="1"/>
          </p:cNvSpPr>
          <p:nvPr>
            <p:ph type="dt" sz="half" idx="10"/>
          </p:nvPr>
        </p:nvSpPr>
        <p:spPr/>
        <p:txBody>
          <a:bodyPr/>
          <a:lstStyle/>
          <a:p>
            <a:fld id="{EDC450CD-B321-6945-A9C7-8EE63317103B}" type="datetimeFigureOut">
              <a:rPr lang="nl-BE" smtClean="0"/>
              <a:t>7/10/2024</a:t>
            </a:fld>
            <a:endParaRPr lang="nl-BE"/>
          </a:p>
        </p:txBody>
      </p:sp>
      <p:sp>
        <p:nvSpPr>
          <p:cNvPr id="5" name="Tijdelijke aanduiding voor voettekst 4">
            <a:extLst>
              <a:ext uri="{FF2B5EF4-FFF2-40B4-BE49-F238E27FC236}">
                <a16:creationId xmlns:a16="http://schemas.microsoft.com/office/drawing/2014/main" id="{981740DA-79D4-B20A-BE77-6D722D61A0FA}"/>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9803B208-B15F-A02E-C953-FCD51F7C8C0D}"/>
              </a:ext>
            </a:extLst>
          </p:cNvPr>
          <p:cNvSpPr>
            <a:spLocks noGrp="1"/>
          </p:cNvSpPr>
          <p:nvPr>
            <p:ph type="sldNum" sz="quarter" idx="12"/>
          </p:nvPr>
        </p:nvSpPr>
        <p:spPr/>
        <p:txBody>
          <a:bodyPr/>
          <a:lstStyle/>
          <a:p>
            <a:fld id="{C92391E5-EB3E-DB4D-AEEF-64C5D6925882}" type="slidenum">
              <a:rPr lang="nl-BE" smtClean="0"/>
              <a:t>‹#›</a:t>
            </a:fld>
            <a:endParaRPr lang="nl-BE"/>
          </a:p>
        </p:txBody>
      </p:sp>
    </p:spTree>
    <p:extLst>
      <p:ext uri="{BB962C8B-B14F-4D97-AF65-F5344CB8AC3E}">
        <p14:creationId xmlns:p14="http://schemas.microsoft.com/office/powerpoint/2010/main" val="3834970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562683-5888-AD65-2BAA-3DC256DC971E}"/>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7F040710-A290-FC9F-E855-D750A2F543F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CFBDCB2E-9EC6-73EE-93EC-41C86B016193}"/>
              </a:ext>
            </a:extLst>
          </p:cNvPr>
          <p:cNvSpPr>
            <a:spLocks noGrp="1"/>
          </p:cNvSpPr>
          <p:nvPr>
            <p:ph type="dt" sz="half" idx="10"/>
          </p:nvPr>
        </p:nvSpPr>
        <p:spPr/>
        <p:txBody>
          <a:bodyPr/>
          <a:lstStyle/>
          <a:p>
            <a:fld id="{EDC450CD-B321-6945-A9C7-8EE63317103B}" type="datetimeFigureOut">
              <a:rPr lang="nl-BE" smtClean="0"/>
              <a:t>7/10/2024</a:t>
            </a:fld>
            <a:endParaRPr lang="nl-BE"/>
          </a:p>
        </p:txBody>
      </p:sp>
      <p:sp>
        <p:nvSpPr>
          <p:cNvPr id="5" name="Tijdelijke aanduiding voor voettekst 4">
            <a:extLst>
              <a:ext uri="{FF2B5EF4-FFF2-40B4-BE49-F238E27FC236}">
                <a16:creationId xmlns:a16="http://schemas.microsoft.com/office/drawing/2014/main" id="{748A65AA-0794-CAB5-2828-54F38AB16490}"/>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ABAF9B3E-C2E1-5BD7-7B12-158E6814212E}"/>
              </a:ext>
            </a:extLst>
          </p:cNvPr>
          <p:cNvSpPr>
            <a:spLocks noGrp="1"/>
          </p:cNvSpPr>
          <p:nvPr>
            <p:ph type="sldNum" sz="quarter" idx="12"/>
          </p:nvPr>
        </p:nvSpPr>
        <p:spPr/>
        <p:txBody>
          <a:bodyPr/>
          <a:lstStyle/>
          <a:p>
            <a:fld id="{C92391E5-EB3E-DB4D-AEEF-64C5D6925882}" type="slidenum">
              <a:rPr lang="nl-BE" smtClean="0"/>
              <a:t>‹#›</a:t>
            </a:fld>
            <a:endParaRPr lang="nl-BE"/>
          </a:p>
        </p:txBody>
      </p:sp>
    </p:spTree>
    <p:extLst>
      <p:ext uri="{BB962C8B-B14F-4D97-AF65-F5344CB8AC3E}">
        <p14:creationId xmlns:p14="http://schemas.microsoft.com/office/powerpoint/2010/main" val="3753762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16FC4609-9E52-9B02-9DA0-64D2D9677B71}"/>
              </a:ext>
            </a:extLst>
          </p:cNvPr>
          <p:cNvSpPr>
            <a:spLocks noGrp="1"/>
          </p:cNvSpPr>
          <p:nvPr>
            <p:ph type="title" orient="vert"/>
          </p:nvPr>
        </p:nvSpPr>
        <p:spPr>
          <a:xfrm>
            <a:off x="8724900" y="365125"/>
            <a:ext cx="2628900"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C1AB9772-771E-194B-D84C-F0D40904CF7B}"/>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2E8C2A41-E3FB-72D5-907E-555BC86AD70C}"/>
              </a:ext>
            </a:extLst>
          </p:cNvPr>
          <p:cNvSpPr>
            <a:spLocks noGrp="1"/>
          </p:cNvSpPr>
          <p:nvPr>
            <p:ph type="dt" sz="half" idx="10"/>
          </p:nvPr>
        </p:nvSpPr>
        <p:spPr/>
        <p:txBody>
          <a:bodyPr/>
          <a:lstStyle/>
          <a:p>
            <a:fld id="{EDC450CD-B321-6945-A9C7-8EE63317103B}" type="datetimeFigureOut">
              <a:rPr lang="nl-BE" smtClean="0"/>
              <a:t>7/10/2024</a:t>
            </a:fld>
            <a:endParaRPr lang="nl-BE"/>
          </a:p>
        </p:txBody>
      </p:sp>
      <p:sp>
        <p:nvSpPr>
          <p:cNvPr id="5" name="Tijdelijke aanduiding voor voettekst 4">
            <a:extLst>
              <a:ext uri="{FF2B5EF4-FFF2-40B4-BE49-F238E27FC236}">
                <a16:creationId xmlns:a16="http://schemas.microsoft.com/office/drawing/2014/main" id="{3835B902-BC48-2198-3098-56EC97C7599D}"/>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250D19E4-EE69-DC35-9EAA-73ACFE576890}"/>
              </a:ext>
            </a:extLst>
          </p:cNvPr>
          <p:cNvSpPr>
            <a:spLocks noGrp="1"/>
          </p:cNvSpPr>
          <p:nvPr>
            <p:ph type="sldNum" sz="quarter" idx="12"/>
          </p:nvPr>
        </p:nvSpPr>
        <p:spPr/>
        <p:txBody>
          <a:bodyPr/>
          <a:lstStyle/>
          <a:p>
            <a:fld id="{C92391E5-EB3E-DB4D-AEEF-64C5D6925882}" type="slidenum">
              <a:rPr lang="nl-BE" smtClean="0"/>
              <a:t>‹#›</a:t>
            </a:fld>
            <a:endParaRPr lang="nl-BE"/>
          </a:p>
        </p:txBody>
      </p:sp>
    </p:spTree>
    <p:extLst>
      <p:ext uri="{BB962C8B-B14F-4D97-AF65-F5344CB8AC3E}">
        <p14:creationId xmlns:p14="http://schemas.microsoft.com/office/powerpoint/2010/main" val="890957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9E53B2-ACD0-DFB3-1E27-8C69AAB43B21}"/>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B7AC44BD-53DC-A65F-64B1-92B2DC197326}"/>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9D1D42CE-751C-8324-0E0F-04A5866B11EE}"/>
              </a:ext>
            </a:extLst>
          </p:cNvPr>
          <p:cNvSpPr>
            <a:spLocks noGrp="1"/>
          </p:cNvSpPr>
          <p:nvPr>
            <p:ph type="dt" sz="half" idx="10"/>
          </p:nvPr>
        </p:nvSpPr>
        <p:spPr/>
        <p:txBody>
          <a:bodyPr/>
          <a:lstStyle/>
          <a:p>
            <a:fld id="{EDC450CD-B321-6945-A9C7-8EE63317103B}" type="datetimeFigureOut">
              <a:rPr lang="nl-BE" smtClean="0"/>
              <a:t>7/10/2024</a:t>
            </a:fld>
            <a:endParaRPr lang="nl-BE"/>
          </a:p>
        </p:txBody>
      </p:sp>
      <p:sp>
        <p:nvSpPr>
          <p:cNvPr id="5" name="Tijdelijke aanduiding voor voettekst 4">
            <a:extLst>
              <a:ext uri="{FF2B5EF4-FFF2-40B4-BE49-F238E27FC236}">
                <a16:creationId xmlns:a16="http://schemas.microsoft.com/office/drawing/2014/main" id="{FCC0550D-C95C-EFF6-6C1A-DB6F33358D75}"/>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8EFE35C2-A537-18B6-1655-AD95CF2096A2}"/>
              </a:ext>
            </a:extLst>
          </p:cNvPr>
          <p:cNvSpPr>
            <a:spLocks noGrp="1"/>
          </p:cNvSpPr>
          <p:nvPr>
            <p:ph type="sldNum" sz="quarter" idx="12"/>
          </p:nvPr>
        </p:nvSpPr>
        <p:spPr/>
        <p:txBody>
          <a:bodyPr/>
          <a:lstStyle/>
          <a:p>
            <a:fld id="{C92391E5-EB3E-DB4D-AEEF-64C5D6925882}" type="slidenum">
              <a:rPr lang="nl-BE" smtClean="0"/>
              <a:t>‹#›</a:t>
            </a:fld>
            <a:endParaRPr lang="nl-BE"/>
          </a:p>
        </p:txBody>
      </p:sp>
    </p:spTree>
    <p:extLst>
      <p:ext uri="{BB962C8B-B14F-4D97-AF65-F5344CB8AC3E}">
        <p14:creationId xmlns:p14="http://schemas.microsoft.com/office/powerpoint/2010/main" val="8940484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5E2CE5-C9AD-C2D4-0920-0028AB704A64}"/>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92CF7FC5-0A9A-A258-1F04-3A5D5E4DB66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1F522BED-ED63-ED8D-EE49-EE796D56BF87}"/>
              </a:ext>
            </a:extLst>
          </p:cNvPr>
          <p:cNvSpPr>
            <a:spLocks noGrp="1"/>
          </p:cNvSpPr>
          <p:nvPr>
            <p:ph type="dt" sz="half" idx="10"/>
          </p:nvPr>
        </p:nvSpPr>
        <p:spPr/>
        <p:txBody>
          <a:bodyPr/>
          <a:lstStyle/>
          <a:p>
            <a:fld id="{EDC450CD-B321-6945-A9C7-8EE63317103B}" type="datetimeFigureOut">
              <a:rPr lang="nl-BE" smtClean="0"/>
              <a:t>7/10/2024</a:t>
            </a:fld>
            <a:endParaRPr lang="nl-BE"/>
          </a:p>
        </p:txBody>
      </p:sp>
      <p:sp>
        <p:nvSpPr>
          <p:cNvPr id="5" name="Tijdelijke aanduiding voor voettekst 4">
            <a:extLst>
              <a:ext uri="{FF2B5EF4-FFF2-40B4-BE49-F238E27FC236}">
                <a16:creationId xmlns:a16="http://schemas.microsoft.com/office/drawing/2014/main" id="{A4C09BA9-7E3B-82AE-494E-3C915D813CF3}"/>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3AD46698-7558-4009-2411-FFC700375DAB}"/>
              </a:ext>
            </a:extLst>
          </p:cNvPr>
          <p:cNvSpPr>
            <a:spLocks noGrp="1"/>
          </p:cNvSpPr>
          <p:nvPr>
            <p:ph type="sldNum" sz="quarter" idx="12"/>
          </p:nvPr>
        </p:nvSpPr>
        <p:spPr/>
        <p:txBody>
          <a:bodyPr/>
          <a:lstStyle/>
          <a:p>
            <a:fld id="{C92391E5-EB3E-DB4D-AEEF-64C5D6925882}" type="slidenum">
              <a:rPr lang="nl-BE" smtClean="0"/>
              <a:t>‹#›</a:t>
            </a:fld>
            <a:endParaRPr lang="nl-BE"/>
          </a:p>
        </p:txBody>
      </p:sp>
    </p:spTree>
    <p:extLst>
      <p:ext uri="{BB962C8B-B14F-4D97-AF65-F5344CB8AC3E}">
        <p14:creationId xmlns:p14="http://schemas.microsoft.com/office/powerpoint/2010/main" val="695423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8EC6B4-0FB2-E35E-5F6C-FB3B967B98C3}"/>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E30148C2-4086-96B8-D7F5-63994D7F796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10318D75-12AF-FECD-BD50-A8A74F79C0DD}"/>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A47BCE98-7500-3B42-5EC5-79B299E6C73F}"/>
              </a:ext>
            </a:extLst>
          </p:cNvPr>
          <p:cNvSpPr>
            <a:spLocks noGrp="1"/>
          </p:cNvSpPr>
          <p:nvPr>
            <p:ph type="dt" sz="half" idx="10"/>
          </p:nvPr>
        </p:nvSpPr>
        <p:spPr/>
        <p:txBody>
          <a:bodyPr/>
          <a:lstStyle/>
          <a:p>
            <a:fld id="{EDC450CD-B321-6945-A9C7-8EE63317103B}" type="datetimeFigureOut">
              <a:rPr lang="nl-BE" smtClean="0"/>
              <a:t>7/10/2024</a:t>
            </a:fld>
            <a:endParaRPr lang="nl-BE"/>
          </a:p>
        </p:txBody>
      </p:sp>
      <p:sp>
        <p:nvSpPr>
          <p:cNvPr id="6" name="Tijdelijke aanduiding voor voettekst 5">
            <a:extLst>
              <a:ext uri="{FF2B5EF4-FFF2-40B4-BE49-F238E27FC236}">
                <a16:creationId xmlns:a16="http://schemas.microsoft.com/office/drawing/2014/main" id="{EC9CE1EB-5D31-C199-8BCC-8713D8BEAD45}"/>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B0572D15-AD27-409E-F10C-16BF7CDFB2C0}"/>
              </a:ext>
            </a:extLst>
          </p:cNvPr>
          <p:cNvSpPr>
            <a:spLocks noGrp="1"/>
          </p:cNvSpPr>
          <p:nvPr>
            <p:ph type="sldNum" sz="quarter" idx="12"/>
          </p:nvPr>
        </p:nvSpPr>
        <p:spPr/>
        <p:txBody>
          <a:bodyPr/>
          <a:lstStyle/>
          <a:p>
            <a:fld id="{C92391E5-EB3E-DB4D-AEEF-64C5D6925882}" type="slidenum">
              <a:rPr lang="nl-BE" smtClean="0"/>
              <a:t>‹#›</a:t>
            </a:fld>
            <a:endParaRPr lang="nl-BE"/>
          </a:p>
        </p:txBody>
      </p:sp>
    </p:spTree>
    <p:extLst>
      <p:ext uri="{BB962C8B-B14F-4D97-AF65-F5344CB8AC3E}">
        <p14:creationId xmlns:p14="http://schemas.microsoft.com/office/powerpoint/2010/main" val="356882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ED8DAF-018E-1065-9DAC-0CBCDC43C12A}"/>
              </a:ext>
            </a:extLst>
          </p:cNvPr>
          <p:cNvSpPr>
            <a:spLocks noGrp="1"/>
          </p:cNvSpPr>
          <p:nvPr>
            <p:ph type="title"/>
          </p:nvPr>
        </p:nvSpPr>
        <p:spPr>
          <a:xfrm>
            <a:off x="839788" y="365125"/>
            <a:ext cx="105156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49574E06-78AF-DB35-8B18-227F76B1C5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23EA55CE-0E8F-A441-D6AC-06703AC58091}"/>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46C1BE3A-295C-D315-205A-C2E2FE1F46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217F38B-EB52-F00C-8290-74109CAB6A6B}"/>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76EBD88E-3650-DAFC-0489-C4AA04F41FEE}"/>
              </a:ext>
            </a:extLst>
          </p:cNvPr>
          <p:cNvSpPr>
            <a:spLocks noGrp="1"/>
          </p:cNvSpPr>
          <p:nvPr>
            <p:ph type="dt" sz="half" idx="10"/>
          </p:nvPr>
        </p:nvSpPr>
        <p:spPr/>
        <p:txBody>
          <a:bodyPr/>
          <a:lstStyle/>
          <a:p>
            <a:fld id="{EDC450CD-B321-6945-A9C7-8EE63317103B}" type="datetimeFigureOut">
              <a:rPr lang="nl-BE" smtClean="0"/>
              <a:t>7/10/2024</a:t>
            </a:fld>
            <a:endParaRPr lang="nl-BE"/>
          </a:p>
        </p:txBody>
      </p:sp>
      <p:sp>
        <p:nvSpPr>
          <p:cNvPr id="8" name="Tijdelijke aanduiding voor voettekst 7">
            <a:extLst>
              <a:ext uri="{FF2B5EF4-FFF2-40B4-BE49-F238E27FC236}">
                <a16:creationId xmlns:a16="http://schemas.microsoft.com/office/drawing/2014/main" id="{2EEABFFB-1E6F-4950-0B72-8E36468562AF}"/>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003F0985-AAB3-9045-A978-BB602D017F91}"/>
              </a:ext>
            </a:extLst>
          </p:cNvPr>
          <p:cNvSpPr>
            <a:spLocks noGrp="1"/>
          </p:cNvSpPr>
          <p:nvPr>
            <p:ph type="sldNum" sz="quarter" idx="12"/>
          </p:nvPr>
        </p:nvSpPr>
        <p:spPr/>
        <p:txBody>
          <a:bodyPr/>
          <a:lstStyle/>
          <a:p>
            <a:fld id="{C92391E5-EB3E-DB4D-AEEF-64C5D6925882}" type="slidenum">
              <a:rPr lang="nl-BE" smtClean="0"/>
              <a:t>‹#›</a:t>
            </a:fld>
            <a:endParaRPr lang="nl-BE"/>
          </a:p>
        </p:txBody>
      </p:sp>
    </p:spTree>
    <p:extLst>
      <p:ext uri="{BB962C8B-B14F-4D97-AF65-F5344CB8AC3E}">
        <p14:creationId xmlns:p14="http://schemas.microsoft.com/office/powerpoint/2010/main" val="4100988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7B0679-0D1D-3E58-5BF9-E24B95641273}"/>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AC36D9D6-303C-78BF-F876-437980831D6B}"/>
              </a:ext>
            </a:extLst>
          </p:cNvPr>
          <p:cNvSpPr>
            <a:spLocks noGrp="1"/>
          </p:cNvSpPr>
          <p:nvPr>
            <p:ph type="dt" sz="half" idx="10"/>
          </p:nvPr>
        </p:nvSpPr>
        <p:spPr/>
        <p:txBody>
          <a:bodyPr/>
          <a:lstStyle/>
          <a:p>
            <a:fld id="{EDC450CD-B321-6945-A9C7-8EE63317103B}" type="datetimeFigureOut">
              <a:rPr lang="nl-BE" smtClean="0"/>
              <a:t>7/10/2024</a:t>
            </a:fld>
            <a:endParaRPr lang="nl-BE"/>
          </a:p>
        </p:txBody>
      </p:sp>
      <p:sp>
        <p:nvSpPr>
          <p:cNvPr id="4" name="Tijdelijke aanduiding voor voettekst 3">
            <a:extLst>
              <a:ext uri="{FF2B5EF4-FFF2-40B4-BE49-F238E27FC236}">
                <a16:creationId xmlns:a16="http://schemas.microsoft.com/office/drawing/2014/main" id="{528B95F6-9ACC-85E9-57B4-5C86754D9284}"/>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6CC58F0A-A460-D12F-2A34-D44FDCAFEFD8}"/>
              </a:ext>
            </a:extLst>
          </p:cNvPr>
          <p:cNvSpPr>
            <a:spLocks noGrp="1"/>
          </p:cNvSpPr>
          <p:nvPr>
            <p:ph type="sldNum" sz="quarter" idx="12"/>
          </p:nvPr>
        </p:nvSpPr>
        <p:spPr/>
        <p:txBody>
          <a:bodyPr/>
          <a:lstStyle/>
          <a:p>
            <a:fld id="{C92391E5-EB3E-DB4D-AEEF-64C5D6925882}" type="slidenum">
              <a:rPr lang="nl-BE" smtClean="0"/>
              <a:t>‹#›</a:t>
            </a:fld>
            <a:endParaRPr lang="nl-BE"/>
          </a:p>
        </p:txBody>
      </p:sp>
    </p:spTree>
    <p:extLst>
      <p:ext uri="{BB962C8B-B14F-4D97-AF65-F5344CB8AC3E}">
        <p14:creationId xmlns:p14="http://schemas.microsoft.com/office/powerpoint/2010/main" val="754266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BEC0D465-2F5A-AAC4-90AB-6CB3CD4ED075}"/>
              </a:ext>
            </a:extLst>
          </p:cNvPr>
          <p:cNvSpPr>
            <a:spLocks noGrp="1"/>
          </p:cNvSpPr>
          <p:nvPr>
            <p:ph type="dt" sz="half" idx="10"/>
          </p:nvPr>
        </p:nvSpPr>
        <p:spPr/>
        <p:txBody>
          <a:bodyPr/>
          <a:lstStyle/>
          <a:p>
            <a:fld id="{EDC450CD-B321-6945-A9C7-8EE63317103B}" type="datetimeFigureOut">
              <a:rPr lang="nl-BE" smtClean="0"/>
              <a:t>7/10/2024</a:t>
            </a:fld>
            <a:endParaRPr lang="nl-BE"/>
          </a:p>
        </p:txBody>
      </p:sp>
      <p:sp>
        <p:nvSpPr>
          <p:cNvPr id="3" name="Tijdelijke aanduiding voor voettekst 2">
            <a:extLst>
              <a:ext uri="{FF2B5EF4-FFF2-40B4-BE49-F238E27FC236}">
                <a16:creationId xmlns:a16="http://schemas.microsoft.com/office/drawing/2014/main" id="{B4BCEA75-A4F8-10FC-1FC7-E701F2D4655A}"/>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639EE5E3-48CE-986D-1563-95DE774CA70B}"/>
              </a:ext>
            </a:extLst>
          </p:cNvPr>
          <p:cNvSpPr>
            <a:spLocks noGrp="1"/>
          </p:cNvSpPr>
          <p:nvPr>
            <p:ph type="sldNum" sz="quarter" idx="12"/>
          </p:nvPr>
        </p:nvSpPr>
        <p:spPr/>
        <p:txBody>
          <a:bodyPr/>
          <a:lstStyle/>
          <a:p>
            <a:fld id="{C92391E5-EB3E-DB4D-AEEF-64C5D6925882}" type="slidenum">
              <a:rPr lang="nl-BE" smtClean="0"/>
              <a:t>‹#›</a:t>
            </a:fld>
            <a:endParaRPr lang="nl-BE"/>
          </a:p>
        </p:txBody>
      </p:sp>
    </p:spTree>
    <p:extLst>
      <p:ext uri="{BB962C8B-B14F-4D97-AF65-F5344CB8AC3E}">
        <p14:creationId xmlns:p14="http://schemas.microsoft.com/office/powerpoint/2010/main" val="3712760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66EBE0-FAAC-9092-BDF7-8F2CAC6AE6B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5380016D-E5F2-85F7-C8E5-8BD8259DBD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B6CD5452-FA43-3EF1-F0A2-D7E3614A37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F62FD64-474D-C401-8019-10F684C4947B}"/>
              </a:ext>
            </a:extLst>
          </p:cNvPr>
          <p:cNvSpPr>
            <a:spLocks noGrp="1"/>
          </p:cNvSpPr>
          <p:nvPr>
            <p:ph type="dt" sz="half" idx="10"/>
          </p:nvPr>
        </p:nvSpPr>
        <p:spPr/>
        <p:txBody>
          <a:bodyPr/>
          <a:lstStyle/>
          <a:p>
            <a:fld id="{EDC450CD-B321-6945-A9C7-8EE63317103B}" type="datetimeFigureOut">
              <a:rPr lang="nl-BE" smtClean="0"/>
              <a:t>7/10/2024</a:t>
            </a:fld>
            <a:endParaRPr lang="nl-BE"/>
          </a:p>
        </p:txBody>
      </p:sp>
      <p:sp>
        <p:nvSpPr>
          <p:cNvPr id="6" name="Tijdelijke aanduiding voor voettekst 5">
            <a:extLst>
              <a:ext uri="{FF2B5EF4-FFF2-40B4-BE49-F238E27FC236}">
                <a16:creationId xmlns:a16="http://schemas.microsoft.com/office/drawing/2014/main" id="{78C078A2-33DB-5F5E-0B57-7FD8310CFF3C}"/>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12DE89B5-676F-6F4E-BD94-90DC5623410A}"/>
              </a:ext>
            </a:extLst>
          </p:cNvPr>
          <p:cNvSpPr>
            <a:spLocks noGrp="1"/>
          </p:cNvSpPr>
          <p:nvPr>
            <p:ph type="sldNum" sz="quarter" idx="12"/>
          </p:nvPr>
        </p:nvSpPr>
        <p:spPr/>
        <p:txBody>
          <a:bodyPr/>
          <a:lstStyle/>
          <a:p>
            <a:fld id="{C92391E5-EB3E-DB4D-AEEF-64C5D6925882}" type="slidenum">
              <a:rPr lang="nl-BE" smtClean="0"/>
              <a:t>‹#›</a:t>
            </a:fld>
            <a:endParaRPr lang="nl-BE"/>
          </a:p>
        </p:txBody>
      </p:sp>
    </p:spTree>
    <p:extLst>
      <p:ext uri="{BB962C8B-B14F-4D97-AF65-F5344CB8AC3E}">
        <p14:creationId xmlns:p14="http://schemas.microsoft.com/office/powerpoint/2010/main" val="2211718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B8831E-D314-5A26-FD7A-A21469B83AB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6C1FCC81-FB17-755B-7DC1-14124CB775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ijdelijke aanduiding voor tekst 3">
            <a:extLst>
              <a:ext uri="{FF2B5EF4-FFF2-40B4-BE49-F238E27FC236}">
                <a16:creationId xmlns:a16="http://schemas.microsoft.com/office/drawing/2014/main" id="{0229E662-4840-45A6-E2E0-0F26335BE6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EE8C665-D3AA-2274-8FC0-D8856D601792}"/>
              </a:ext>
            </a:extLst>
          </p:cNvPr>
          <p:cNvSpPr>
            <a:spLocks noGrp="1"/>
          </p:cNvSpPr>
          <p:nvPr>
            <p:ph type="dt" sz="half" idx="10"/>
          </p:nvPr>
        </p:nvSpPr>
        <p:spPr/>
        <p:txBody>
          <a:bodyPr/>
          <a:lstStyle/>
          <a:p>
            <a:fld id="{EDC450CD-B321-6945-A9C7-8EE63317103B}" type="datetimeFigureOut">
              <a:rPr lang="nl-BE" smtClean="0"/>
              <a:t>7/10/2024</a:t>
            </a:fld>
            <a:endParaRPr lang="nl-BE"/>
          </a:p>
        </p:txBody>
      </p:sp>
      <p:sp>
        <p:nvSpPr>
          <p:cNvPr id="6" name="Tijdelijke aanduiding voor voettekst 5">
            <a:extLst>
              <a:ext uri="{FF2B5EF4-FFF2-40B4-BE49-F238E27FC236}">
                <a16:creationId xmlns:a16="http://schemas.microsoft.com/office/drawing/2014/main" id="{B1D9FC82-6C53-FB63-0085-B36ECB554A3F}"/>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FFA11750-8166-CE90-8A10-EAC00FF639CA}"/>
              </a:ext>
            </a:extLst>
          </p:cNvPr>
          <p:cNvSpPr>
            <a:spLocks noGrp="1"/>
          </p:cNvSpPr>
          <p:nvPr>
            <p:ph type="sldNum" sz="quarter" idx="12"/>
          </p:nvPr>
        </p:nvSpPr>
        <p:spPr/>
        <p:txBody>
          <a:bodyPr/>
          <a:lstStyle/>
          <a:p>
            <a:fld id="{C92391E5-EB3E-DB4D-AEEF-64C5D6925882}" type="slidenum">
              <a:rPr lang="nl-BE" smtClean="0"/>
              <a:t>‹#›</a:t>
            </a:fld>
            <a:endParaRPr lang="nl-BE"/>
          </a:p>
        </p:txBody>
      </p:sp>
    </p:spTree>
    <p:extLst>
      <p:ext uri="{BB962C8B-B14F-4D97-AF65-F5344CB8AC3E}">
        <p14:creationId xmlns:p14="http://schemas.microsoft.com/office/powerpoint/2010/main" val="1765558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37185DC-F9B9-3B07-143E-4F27A0B648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0B3AC757-A766-BE37-9699-D8ED54C904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54470425-5354-EB3A-7DD0-AC5B644DC1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DC450CD-B321-6945-A9C7-8EE63317103B}" type="datetimeFigureOut">
              <a:rPr lang="nl-BE" smtClean="0"/>
              <a:t>7/10/2024</a:t>
            </a:fld>
            <a:endParaRPr lang="nl-BE"/>
          </a:p>
        </p:txBody>
      </p:sp>
      <p:sp>
        <p:nvSpPr>
          <p:cNvPr id="5" name="Tijdelijke aanduiding voor voettekst 4">
            <a:extLst>
              <a:ext uri="{FF2B5EF4-FFF2-40B4-BE49-F238E27FC236}">
                <a16:creationId xmlns:a16="http://schemas.microsoft.com/office/drawing/2014/main" id="{6BEC96D9-2E90-104F-5C8C-16B2CE65276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BE"/>
          </a:p>
        </p:txBody>
      </p:sp>
      <p:sp>
        <p:nvSpPr>
          <p:cNvPr id="6" name="Tijdelijke aanduiding voor dianummer 5">
            <a:extLst>
              <a:ext uri="{FF2B5EF4-FFF2-40B4-BE49-F238E27FC236}">
                <a16:creationId xmlns:a16="http://schemas.microsoft.com/office/drawing/2014/main" id="{C6309657-B3FE-B708-81A9-E1A7F4E1B7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92391E5-EB3E-DB4D-AEEF-64C5D6925882}" type="slidenum">
              <a:rPr lang="nl-BE" smtClean="0"/>
              <a:t>‹#›</a:t>
            </a:fld>
            <a:endParaRPr lang="nl-BE"/>
          </a:p>
        </p:txBody>
      </p:sp>
    </p:spTree>
    <p:extLst>
      <p:ext uri="{BB962C8B-B14F-4D97-AF65-F5344CB8AC3E}">
        <p14:creationId xmlns:p14="http://schemas.microsoft.com/office/powerpoint/2010/main" val="42047527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ideo" Target="https://www.youtube.com/embed/ydOpdxCrNEk?start=4&amp;feature=oembed" TargetMode="Externa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video" Target="https://www.youtube.com/embed/LTQ9mPIikaE?start=19&amp;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788C5C-2130-EEB1-5D2E-1AA8BCB17C69}"/>
              </a:ext>
            </a:extLst>
          </p:cNvPr>
          <p:cNvSpPr>
            <a:spLocks noGrp="1"/>
          </p:cNvSpPr>
          <p:nvPr>
            <p:ph type="ctrTitle"/>
          </p:nvPr>
        </p:nvSpPr>
        <p:spPr/>
        <p:txBody>
          <a:bodyPr/>
          <a:lstStyle/>
          <a:p>
            <a:endParaRPr lang="nl-BE"/>
          </a:p>
        </p:txBody>
      </p:sp>
      <p:sp>
        <p:nvSpPr>
          <p:cNvPr id="3" name="Ondertitel 2">
            <a:extLst>
              <a:ext uri="{FF2B5EF4-FFF2-40B4-BE49-F238E27FC236}">
                <a16:creationId xmlns:a16="http://schemas.microsoft.com/office/drawing/2014/main" id="{4A81472A-8130-9C56-1896-705A21049868}"/>
              </a:ext>
            </a:extLst>
          </p:cNvPr>
          <p:cNvSpPr>
            <a:spLocks noGrp="1"/>
          </p:cNvSpPr>
          <p:nvPr>
            <p:ph type="subTitle" idx="1"/>
          </p:nvPr>
        </p:nvSpPr>
        <p:spPr/>
        <p:txBody>
          <a:bodyPr/>
          <a:lstStyle/>
          <a:p>
            <a:endParaRPr lang="nl-BE"/>
          </a:p>
        </p:txBody>
      </p:sp>
      <p:pic>
        <p:nvPicPr>
          <p:cNvPr id="8" name="Picture 7">
            <a:extLst>
              <a:ext uri="{FF2B5EF4-FFF2-40B4-BE49-F238E27FC236}">
                <a16:creationId xmlns:a16="http://schemas.microsoft.com/office/drawing/2014/main" id="{23CBE372-1C58-1370-2EEF-B17D8BBFF9A2}"/>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7700340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32F1C56-FEA9-02E9-1775-9C00981D5173}"/>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58629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2EBCE5E3-E46B-BDBE-10B3-2E9459B1273A}"/>
              </a:ext>
            </a:extLst>
          </p:cNvPr>
          <p:cNvSpPr txBox="1"/>
          <p:nvPr/>
        </p:nvSpPr>
        <p:spPr>
          <a:xfrm>
            <a:off x="936170" y="5475268"/>
            <a:ext cx="9797143" cy="1477328"/>
          </a:xfrm>
          <a:prstGeom prst="rect">
            <a:avLst/>
          </a:prstGeom>
          <a:noFill/>
        </p:spPr>
        <p:txBody>
          <a:bodyPr wrap="square" rtlCol="0">
            <a:spAutoFit/>
          </a:bodyPr>
          <a:lstStyle/>
          <a:p>
            <a:pPr marL="285750" lvl="0" indent="-285750" fontAlgn="base">
              <a:buFont typeface="Arial" panose="020B0604020202020204" pitchFamily="34" charset="0"/>
              <a:buChar char="•"/>
            </a:pPr>
            <a:r>
              <a:rPr lang="nl-NL" sz="1500" b="1" dirty="0">
                <a:solidFill>
                  <a:schemeClr val="bg1"/>
                </a:solidFill>
                <a:latin typeface="Courier New" panose="02070309020205020404" pitchFamily="49" charset="0"/>
                <a:cs typeface="Courier New" panose="02070309020205020404" pitchFamily="49" charset="0"/>
              </a:rPr>
              <a:t>Een probleem of situatie waarbij je een keuze moet maken.</a:t>
            </a:r>
            <a:endParaRPr lang="nl-BE" sz="1500" b="1" dirty="0">
              <a:solidFill>
                <a:schemeClr val="bg1"/>
              </a:solidFill>
              <a:latin typeface="Courier New" panose="02070309020205020404" pitchFamily="49" charset="0"/>
              <a:cs typeface="Courier New" panose="02070309020205020404" pitchFamily="49" charset="0"/>
            </a:endParaRPr>
          </a:p>
          <a:p>
            <a:pPr marL="285750" lvl="0" indent="-285750" fontAlgn="base">
              <a:buFont typeface="Arial" panose="020B0604020202020204" pitchFamily="34" charset="0"/>
              <a:buChar char="•"/>
            </a:pPr>
            <a:r>
              <a:rPr lang="nl-NL" sz="1500" b="1" dirty="0">
                <a:solidFill>
                  <a:schemeClr val="bg1"/>
                </a:solidFill>
                <a:latin typeface="Courier New" panose="02070309020205020404" pitchFamily="49" charset="0"/>
                <a:cs typeface="Courier New" panose="02070309020205020404" pitchFamily="49" charset="0"/>
              </a:rPr>
              <a:t>Er is geen goede oplossing. </a:t>
            </a:r>
            <a:endParaRPr lang="nl-BE" sz="1500" b="1" dirty="0">
              <a:solidFill>
                <a:schemeClr val="bg1"/>
              </a:solidFill>
              <a:latin typeface="Courier New" panose="02070309020205020404" pitchFamily="49" charset="0"/>
              <a:cs typeface="Courier New" panose="02070309020205020404" pitchFamily="49" charset="0"/>
            </a:endParaRPr>
          </a:p>
          <a:p>
            <a:pPr marL="285750" lvl="0" indent="-285750" fontAlgn="base">
              <a:buFont typeface="Arial" panose="020B0604020202020204" pitchFamily="34" charset="0"/>
              <a:buChar char="•"/>
            </a:pPr>
            <a:r>
              <a:rPr lang="nl-NL" sz="1500" b="1" dirty="0">
                <a:solidFill>
                  <a:schemeClr val="bg1"/>
                </a:solidFill>
                <a:latin typeface="Courier New" panose="02070309020205020404" pitchFamily="49" charset="0"/>
                <a:cs typeface="Courier New" panose="02070309020205020404" pitchFamily="49" charset="0"/>
              </a:rPr>
              <a:t>Je moet kiezen tussen twee dingen die je allebei niet wilt. </a:t>
            </a:r>
            <a:endParaRPr lang="nl-BE" sz="1500" b="1" dirty="0">
              <a:solidFill>
                <a:schemeClr val="bg1"/>
              </a:solidFill>
              <a:latin typeface="Courier New" panose="02070309020205020404" pitchFamily="49" charset="0"/>
              <a:cs typeface="Courier New" panose="02070309020205020404" pitchFamily="49" charset="0"/>
            </a:endParaRPr>
          </a:p>
          <a:p>
            <a:pPr marL="285750" lvl="0" indent="-285750" fontAlgn="base">
              <a:buFont typeface="Arial" panose="020B0604020202020204" pitchFamily="34" charset="0"/>
              <a:buChar char="•"/>
            </a:pPr>
            <a:r>
              <a:rPr lang="nl-NL" sz="1500" b="1" dirty="0">
                <a:solidFill>
                  <a:schemeClr val="bg1"/>
                </a:solidFill>
                <a:latin typeface="Courier New" panose="02070309020205020404" pitchFamily="49" charset="0"/>
                <a:cs typeface="Courier New" panose="02070309020205020404" pitchFamily="49" charset="0"/>
              </a:rPr>
              <a:t>De uitkomst is negatief, wat je ook kiest.</a:t>
            </a:r>
            <a:endParaRPr lang="nl-BE" sz="1500" b="1" dirty="0">
              <a:solidFill>
                <a:schemeClr val="bg1"/>
              </a:solidFill>
              <a:latin typeface="Courier New" panose="02070309020205020404" pitchFamily="49" charset="0"/>
              <a:cs typeface="Courier New" panose="02070309020205020404" pitchFamily="49" charset="0"/>
            </a:endParaRPr>
          </a:p>
          <a:p>
            <a:pPr marL="342900" lvl="0" indent="-342900">
              <a:buSzPts val="1000"/>
              <a:buFont typeface="Symbol" pitchFamily="2" charset="2"/>
              <a:buChar char=""/>
              <a:tabLst>
                <a:tab pos="457200" algn="l"/>
              </a:tabLst>
            </a:pPr>
            <a:endParaRPr lang="nl-NL" sz="1500" b="1" dirty="0">
              <a:solidFill>
                <a:schemeClr val="bg1"/>
              </a:solidFill>
              <a:effectLst/>
              <a:latin typeface="Courier New" panose="02070309020205020404" pitchFamily="49" charset="0"/>
              <a:ea typeface="Aptos" panose="020B0004020202020204" pitchFamily="34" charset="0"/>
              <a:cs typeface="Courier New" panose="02070309020205020404" pitchFamily="49" charset="0"/>
            </a:endParaRPr>
          </a:p>
          <a:p>
            <a:pPr marL="342900" lvl="0" indent="-342900">
              <a:buSzPts val="1000"/>
              <a:buFont typeface="Symbol" pitchFamily="2" charset="2"/>
              <a:buChar char=""/>
              <a:tabLst>
                <a:tab pos="457200" algn="l"/>
              </a:tabLst>
            </a:pPr>
            <a:endParaRPr lang="nl-BE" sz="1500" b="1" dirty="0">
              <a:solidFill>
                <a:schemeClr val="bg1"/>
              </a:solidFill>
              <a:effectLst/>
              <a:latin typeface="Courier New" panose="02070309020205020404" pitchFamily="49" charset="0"/>
              <a:ea typeface="Aptos" panose="020B0004020202020204" pitchFamily="34" charset="0"/>
              <a:cs typeface="Courier New" panose="02070309020205020404" pitchFamily="49" charset="0"/>
            </a:endParaRPr>
          </a:p>
        </p:txBody>
      </p:sp>
      <p:pic>
        <p:nvPicPr>
          <p:cNvPr id="3" name="Picture 2">
            <a:extLst>
              <a:ext uri="{FF2B5EF4-FFF2-40B4-BE49-F238E27FC236}">
                <a16:creationId xmlns:a16="http://schemas.microsoft.com/office/drawing/2014/main" id="{23993A77-280B-E2B9-2F60-9D3303211FE0}"/>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662266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C3BF90-B24B-559D-15D5-65C45BDF836C}"/>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4A1B0177-18CC-E792-2532-AD909DB3311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5390223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196540-52EC-57E8-605B-294BD7EBDDE4}"/>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1952166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B3C0EDB-188D-BBEF-D471-019DD6E63701}"/>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339181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02F348A-993B-91C9-0282-CC98595215A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60351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B02CAE-040F-9D0C-08B9-9CBD29E949FE}"/>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255985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C82140-123D-93AE-96FF-CF99B8238E2B}"/>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899335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C1FE1F1-66E6-EAF1-8C18-79C6E9A79BC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90550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A2800-3BD7-02F5-6A87-EF22888AB0E1}"/>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1D1191B-E516-CAFD-7BA5-36F4BE5D14DF}"/>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887757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nlinemedia 8" descr="40-45 de musical - Doe maar | Musical Awards: the Kick-off 2023">
            <a:hlinkClick r:id="" action="ppaction://media"/>
            <a:extLst>
              <a:ext uri="{FF2B5EF4-FFF2-40B4-BE49-F238E27FC236}">
                <a16:creationId xmlns:a16="http://schemas.microsoft.com/office/drawing/2014/main" id="{4C284337-0F9E-DC9D-7178-0B18D6042499}"/>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2293834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F763D1-A91A-2A41-DBF1-045F960B7E0A}"/>
              </a:ext>
            </a:extLst>
          </p:cNvPr>
          <p:cNvSpPr>
            <a:spLocks noGrp="1"/>
          </p:cNvSpPr>
          <p:nvPr>
            <p:ph type="title"/>
          </p:nvPr>
        </p:nvSpPr>
        <p:spPr/>
        <p:txBody>
          <a:bodyPr/>
          <a:lstStyle/>
          <a:p>
            <a:endParaRPr lang="nl-BE"/>
          </a:p>
        </p:txBody>
      </p:sp>
      <p:pic>
        <p:nvPicPr>
          <p:cNvPr id="4" name="Onlinemedia 5" descr="Meer shows voor 40-45, de Musical in Nederland!">
            <a:hlinkClick r:id="" action="ppaction://media"/>
            <a:extLst>
              <a:ext uri="{FF2B5EF4-FFF2-40B4-BE49-F238E27FC236}">
                <a16:creationId xmlns:a16="http://schemas.microsoft.com/office/drawing/2014/main" id="{66DC168B-184F-C065-8D5D-0B7AF2D883C4}"/>
              </a:ext>
            </a:extLst>
          </p:cNvPr>
          <p:cNvPicPr>
            <a:picLocks noGrp="1" noRot="1" noChangeAspect="1"/>
          </p:cNvPicPr>
          <p:nvPr>
            <p:ph idx="1"/>
            <a:videoFile r:link="rId1"/>
          </p:nvPr>
        </p:nvPicPr>
        <p:blipFill>
          <a:blip r:embed="rId3"/>
          <a:stretch>
            <a:fillRect/>
          </a:stretch>
        </p:blipFill>
        <p:spPr>
          <a:xfrm>
            <a:off x="0" y="0"/>
            <a:ext cx="12192000" cy="6888480"/>
          </a:xfrm>
          <a:prstGeom prst="rect">
            <a:avLst/>
          </a:prstGeom>
        </p:spPr>
      </p:pic>
    </p:spTree>
    <p:extLst>
      <p:ext uri="{BB962C8B-B14F-4D97-AF65-F5344CB8AC3E}">
        <p14:creationId xmlns:p14="http://schemas.microsoft.com/office/powerpoint/2010/main" val="1772769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C8F4423-8116-D76A-F93C-9AC5B17898DD}"/>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423912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F42C3F-4F78-8854-9D80-3E0B8D75C31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5289271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09C3E8-EEEC-CE51-041C-930BB6D6A500}"/>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5656924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D302DD-3CE0-B9F5-A599-ECE5497C32DD}"/>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44631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EB01D6-9CAC-E228-9E09-9CB7F3CD888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C8ADA33-B24B-B4B8-D806-4A0CD387F08E}"/>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8030174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F6E6C-D62D-CE54-5DFB-5C7C4D0244A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A13D34A-FF6A-9977-937A-03F81C5A4868}"/>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677407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FBA49-3A48-DF9C-5176-17B9CFC8FEE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3280E5B-E9A4-32D4-7FA5-46CA07B7F340}"/>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5740076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292DB9-8286-EB82-E4CD-96412AE2372F}"/>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8905553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7DE78-2667-341D-4D06-C01CCFDECD4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A669FC2-5744-73E5-47F4-B24ACB14EDAC}"/>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9701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262A4D-56DF-3D8C-CCE8-5B40ED60319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767259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08E38-2095-7B7C-E9BC-B058C3693B9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56F559A-B121-73E8-843E-C94BC5377C9E}"/>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303874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867C99C-3484-A644-5908-EB837ACA253F}"/>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0028553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37F56D0-ED8B-0B32-B935-A83F4D7C2611}"/>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059573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B6EE90-D30A-F532-69DE-046E30C8D38E}"/>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327323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A9108A-96F4-7DC2-6770-0DCDEA43B4EE}"/>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4099975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486908-FF77-3988-DCF4-BF1824EA192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488143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CB459C-D1C6-F220-434C-F70D71831F91}"/>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17495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0B9636-72D3-2C80-5D8B-F24DB9B7C451}"/>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88530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29CECD-DC0E-C674-3A44-5C27EFB6E3C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0845237"/>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268</TotalTime>
  <Words>2660</Words>
  <Application>Microsoft Macintosh PowerPoint</Application>
  <PresentationFormat>Widescreen</PresentationFormat>
  <Paragraphs>268</Paragraphs>
  <Slides>32</Slides>
  <Notes>31</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Aptos</vt:lpstr>
      <vt:lpstr>Aptos Display</vt:lpstr>
      <vt:lpstr>Arial</vt:lpstr>
      <vt:lpstr>Calibri</vt:lpstr>
      <vt:lpstr>Courier New</vt:lpstr>
      <vt:lpstr>Open Sans</vt:lpstr>
      <vt:lpstr>Symbol</vt:lpstr>
      <vt:lpstr>Times New Roman</vt:lpstr>
      <vt:lpstr>Kantoorthema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Luka Godon</dc:creator>
  <cp:lastModifiedBy>Jonas Op de Beeck</cp:lastModifiedBy>
  <cp:revision>16</cp:revision>
  <dcterms:created xsi:type="dcterms:W3CDTF">2024-08-26T14:03:54Z</dcterms:created>
  <dcterms:modified xsi:type="dcterms:W3CDTF">2024-10-07T12:44:23Z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53ffc10-4c02-4f98-a6b5-8aec92f7ad89_Enabled">
    <vt:lpwstr>true</vt:lpwstr>
  </property>
  <property fmtid="{D5CDD505-2E9C-101B-9397-08002B2CF9AE}" pid="3" name="MSIP_Label_353ffc10-4c02-4f98-a6b5-8aec92f7ad89_SetDate">
    <vt:lpwstr>2024-08-26T14:49:46Z</vt:lpwstr>
  </property>
  <property fmtid="{D5CDD505-2E9C-101B-9397-08002B2CF9AE}" pid="4" name="MSIP_Label_353ffc10-4c02-4f98-a6b5-8aec92f7ad89_Method">
    <vt:lpwstr>Standard</vt:lpwstr>
  </property>
  <property fmtid="{D5CDD505-2E9C-101B-9397-08002B2CF9AE}" pid="5" name="MSIP_Label_353ffc10-4c02-4f98-a6b5-8aec92f7ad89_Name">
    <vt:lpwstr>S100 - General</vt:lpwstr>
  </property>
  <property fmtid="{D5CDD505-2E9C-101B-9397-08002B2CF9AE}" pid="6" name="MSIP_Label_353ffc10-4c02-4f98-a6b5-8aec92f7ad89_SiteId">
    <vt:lpwstr>abc834ac-dd00-4c24-93da-b2aee9d11397</vt:lpwstr>
  </property>
  <property fmtid="{D5CDD505-2E9C-101B-9397-08002B2CF9AE}" pid="7" name="MSIP_Label_353ffc10-4c02-4f98-a6b5-8aec92f7ad89_ActionId">
    <vt:lpwstr>6061ec85-e006-4cdd-89b2-57e99e6f8964</vt:lpwstr>
  </property>
  <property fmtid="{D5CDD505-2E9C-101B-9397-08002B2CF9AE}" pid="8" name="MSIP_Label_353ffc10-4c02-4f98-a6b5-8aec92f7ad89_ContentBits">
    <vt:lpwstr>0</vt:lpwstr>
  </property>
</Properties>
</file>